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sldIdLst>
    <p:sldId id="259" r:id="rId2"/>
    <p:sldId id="261" r:id="rId3"/>
    <p:sldId id="272" r:id="rId4"/>
    <p:sldId id="273" r:id="rId5"/>
    <p:sldId id="286" r:id="rId6"/>
    <p:sldId id="274" r:id="rId7"/>
    <p:sldId id="285" r:id="rId8"/>
    <p:sldId id="275" r:id="rId9"/>
    <p:sldId id="276" r:id="rId10"/>
    <p:sldId id="277" r:id="rId11"/>
    <p:sldId id="278" r:id="rId12"/>
    <p:sldId id="279" r:id="rId13"/>
    <p:sldId id="280" r:id="rId14"/>
    <p:sldId id="281" r:id="rId15"/>
    <p:sldId id="266" r:id="rId16"/>
    <p:sldId id="288" r:id="rId17"/>
    <p:sldId id="289" r:id="rId18"/>
    <p:sldId id="282" r:id="rId19"/>
    <p:sldId id="287" r:id="rId20"/>
    <p:sldId id="283" r:id="rId21"/>
    <p:sldId id="290" r:id="rId22"/>
    <p:sldId id="284" r:id="rId23"/>
    <p:sldId id="291" r:id="rId24"/>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992832F5-EA01-48E5-B403-87E193F50680}">
          <p14:sldIdLst>
            <p14:sldId id="259"/>
          </p14:sldIdLst>
        </p14:section>
        <p14:section name="Información general del proyecto" id="{087866C3-7028-482C-8D34-6BF5363FBD75}">
          <p14:sldIdLst>
            <p14:sldId id="261"/>
            <p14:sldId id="272"/>
            <p14:sldId id="273"/>
            <p14:sldId id="286"/>
            <p14:sldId id="274"/>
            <p14:sldId id="285"/>
            <p14:sldId id="275"/>
            <p14:sldId id="276"/>
            <p14:sldId id="277"/>
            <p14:sldId id="278"/>
            <p14:sldId id="279"/>
            <p14:sldId id="280"/>
            <p14:sldId id="281"/>
          </p14:sldIdLst>
        </p14:section>
        <p14:section name="Actualización de estado" id="{521DEF98-8796-4632-831A-16252E9A6054}">
          <p14:sldIdLst>
            <p14:sldId id="266"/>
            <p14:sldId id="288"/>
            <p14:sldId id="289"/>
            <p14:sldId id="282"/>
            <p14:sldId id="287"/>
            <p14:sldId id="283"/>
            <p14:sldId id="290"/>
            <p14:sldId id="284"/>
            <p14:sldId id="291"/>
          </p14:sldIdLst>
        </p14:section>
        <p14:section name="Siguientes pasos y elementos de acción" id="{C24C98EC-938D-4034-8DB8-5E8DBF16E3CB}">
          <p14:sldIdLst/>
        </p14:section>
        <p14:section name="Apéndice" id="{E35CCD6A-2288-476E-BC93-C75323AE1F32}">
          <p14:sldIdLst/>
        </p14:section>
      </p14:sectionLst>
    </p:ext>
    <p:ext uri="{EFAFB233-063F-42B5-8137-9DF3F51BA10A}">
      <p15:sldGuideLst xmlns:p15="http://schemas.microsoft.com/office/powerpoint/2012/main" xmlns="">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5" autoAdjust="0"/>
    <p:restoredTop sz="88244" autoAdjust="0"/>
  </p:normalViewPr>
  <p:slideViewPr>
    <p:cSldViewPr>
      <p:cViewPr varScale="1">
        <p:scale>
          <a:sx n="87" d="100"/>
          <a:sy n="87" d="100"/>
        </p:scale>
        <p:origin x="-78" y="-12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724506C0-3FFE-45A5-803D-9F4FC5464A70}" type="datetimeFigureOut">
              <a:t>14/09/2016</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F8646707-6BBD-41A9-B4DF-0C76A73A2D2A}" type="slidenum">
              <a:t>‹Nº›</a:t>
            </a:fld>
            <a:endParaRPr lang="es-ES" dirty="0"/>
          </a:p>
        </p:txBody>
      </p:sp>
    </p:spTree>
    <p:extLst>
      <p:ext uri="{BB962C8B-B14F-4D97-AF65-F5344CB8AC3E}">
        <p14:creationId xmlns:p14="http://schemas.microsoft.com/office/powerpoint/2010/main" val="4095336849"/>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proporcionar actualizaciones de los hitos</a:t>
            </a:r>
            <a:r>
              <a:rPr lang="es-ES" baseline="0" dirty="0" smtClean="0"/>
              <a:t> del proyecto.</a:t>
            </a:r>
            <a:endParaRPr lang="es-ES" dirty="0" smtClean="0"/>
          </a:p>
          <a:p>
            <a:endParaRPr lang="es-ES" baseline="0" dirty="0" smtClean="0"/>
          </a:p>
          <a:p>
            <a:pPr lvl="0"/>
            <a:r>
              <a:rPr lang="es-ES" sz="1000" b="1" dirty="0" smtClean="0"/>
              <a:t>Secciones</a:t>
            </a:r>
            <a:endParaRPr lang="es-ES" sz="1000" b="0" dirty="0" smtClean="0"/>
          </a:p>
          <a:p>
            <a:pPr lvl="0"/>
            <a:r>
              <a:rPr lang="es-ES" sz="1000" b="0" dirty="0" smtClean="0"/>
              <a:t>Para agregar secciones, haga clic con el botón secundario del mouse en una diapositiva.</a:t>
            </a:r>
            <a:r>
              <a:rPr lang="es-ES" sz="1000" b="0" baseline="0" dirty="0" smtClean="0"/>
              <a:t> Las secciones pueden ayudarle a organizar las diapositivas o a facilitar la colaboración entre varios autores.</a:t>
            </a:r>
            <a:endParaRPr lang="es-ES" sz="1000" b="0" dirty="0" smtClean="0"/>
          </a:p>
          <a:p>
            <a:pPr lvl="0"/>
            <a:endParaRPr lang="es-ES" sz="1000" b="1" dirty="0" smtClean="0"/>
          </a:p>
          <a:p>
            <a:pPr lvl="0"/>
            <a:r>
              <a:rPr lang="es-ES" sz="1000" b="1" dirty="0" smtClean="0"/>
              <a:t>Notas</a:t>
            </a:r>
          </a:p>
          <a:p>
            <a:pPr lvl="0"/>
            <a:r>
              <a:rPr lang="es-ES" sz="1000" dirty="0" smtClean="0"/>
              <a:t>Use la sección Notas para las notas de entrega o para proporcionar detalles adicionales al público.</a:t>
            </a:r>
            <a:r>
              <a:rPr lang="es-ES" sz="1000" baseline="0" dirty="0" smtClean="0"/>
              <a:t> Vea las notas en la vista Presentación durante la presentación. </a:t>
            </a:r>
          </a:p>
          <a:p>
            <a:pPr lvl="0">
              <a:buFontTx/>
              <a:buNone/>
            </a:pPr>
            <a:r>
              <a:rPr lang="es-ES" sz="1000" dirty="0" smtClean="0"/>
              <a:t>Tenga en cuenta el tamaño de la fuente (es importante para la accesibilidad, visibilidad, grabación en vídeo y producción en línea)</a:t>
            </a:r>
          </a:p>
          <a:p>
            <a:pPr lvl="0"/>
            <a:endParaRPr lang="es-ES" sz="1000" dirty="0" smtClean="0"/>
          </a:p>
          <a:p>
            <a:pPr lvl="0">
              <a:buFontTx/>
              <a:buNone/>
            </a:pPr>
            <a:r>
              <a:rPr lang="es-ES" sz="1000" b="1" dirty="0" smtClean="0"/>
              <a:t>Colores coordinados </a:t>
            </a:r>
          </a:p>
          <a:p>
            <a:pPr lvl="0">
              <a:buFontTx/>
              <a:buNone/>
            </a:pPr>
            <a:r>
              <a:rPr lang="es-ES" sz="1000" dirty="0" smtClean="0"/>
              <a:t>Preste especial atención a los gráficos, diagramas y cuadros de texto.</a:t>
            </a:r>
            <a:r>
              <a:rPr lang="es-ES" sz="1000" baseline="0" dirty="0" smtClean="0"/>
              <a:t> </a:t>
            </a:r>
            <a:endParaRPr lang="es-ES" sz="1000" dirty="0" smtClean="0"/>
          </a:p>
          <a:p>
            <a:pPr lvl="0"/>
            <a:r>
              <a:rPr lang="es-ES" sz="1000" dirty="0" smtClean="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000" dirty="0" smtClean="0"/>
          </a:p>
          <a:p>
            <a:pPr lvl="0">
              <a:buFontTx/>
              <a:buNone/>
            </a:pPr>
            <a:r>
              <a:rPr lang="es-ES" sz="1000" b="1" dirty="0" smtClean="0"/>
              <a:t>Gráficos y tablas</a:t>
            </a:r>
          </a:p>
          <a:p>
            <a:pPr lvl="0"/>
            <a:r>
              <a:rPr lang="es-ES" sz="1000" dirty="0" smtClean="0"/>
              <a:t>En breve: si es posible, use colores y estilos uniformes y que no distraigan.</a:t>
            </a:r>
          </a:p>
          <a:p>
            <a:pPr lvl="0"/>
            <a:r>
              <a:rPr lang="es-ES" sz="1000" dirty="0" smtClean="0"/>
              <a:t>Etiquete todos los gráficos y tablas.</a:t>
            </a:r>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a:t>
            </a:fld>
            <a:endParaRPr lang="es-ES" dirty="0"/>
          </a:p>
        </p:txBody>
      </p:sp>
    </p:spTree>
    <p:extLst>
      <p:ext uri="{BB962C8B-B14F-4D97-AF65-F5344CB8AC3E}">
        <p14:creationId xmlns:p14="http://schemas.microsoft.com/office/powerpoint/2010/main" val="77999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10</a:t>
            </a:fld>
            <a:endParaRPr lang="es-ES" dirty="0"/>
          </a:p>
        </p:txBody>
      </p:sp>
    </p:spTree>
    <p:extLst>
      <p:ext uri="{BB962C8B-B14F-4D97-AF65-F5344CB8AC3E}">
        <p14:creationId xmlns:p14="http://schemas.microsoft.com/office/powerpoint/2010/main" val="263631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11</a:t>
            </a:fld>
            <a:endParaRPr lang="es-ES" dirty="0"/>
          </a:p>
        </p:txBody>
      </p:sp>
    </p:spTree>
    <p:extLst>
      <p:ext uri="{BB962C8B-B14F-4D97-AF65-F5344CB8AC3E}">
        <p14:creationId xmlns:p14="http://schemas.microsoft.com/office/powerpoint/2010/main" val="643062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12</a:t>
            </a:fld>
            <a:endParaRPr lang="es-ES" dirty="0"/>
          </a:p>
        </p:txBody>
      </p:sp>
    </p:spTree>
    <p:extLst>
      <p:ext uri="{BB962C8B-B14F-4D97-AF65-F5344CB8AC3E}">
        <p14:creationId xmlns:p14="http://schemas.microsoft.com/office/powerpoint/2010/main" val="604996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13</a:t>
            </a:fld>
            <a:endParaRPr lang="es-ES" dirty="0"/>
          </a:p>
        </p:txBody>
      </p:sp>
    </p:spTree>
    <p:extLst>
      <p:ext uri="{BB962C8B-B14F-4D97-AF65-F5344CB8AC3E}">
        <p14:creationId xmlns:p14="http://schemas.microsoft.com/office/powerpoint/2010/main" val="760090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14</a:t>
            </a:fld>
            <a:endParaRPr lang="es-ES" dirty="0"/>
          </a:p>
        </p:txBody>
      </p:sp>
    </p:spTree>
    <p:extLst>
      <p:ext uri="{BB962C8B-B14F-4D97-AF65-F5344CB8AC3E}">
        <p14:creationId xmlns:p14="http://schemas.microsoft.com/office/powerpoint/2010/main" val="3614125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4193338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297493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1913555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proporcionar actualizaciones de los hitos</a:t>
            </a:r>
            <a:r>
              <a:rPr lang="es-ES" baseline="0" dirty="0" smtClean="0"/>
              <a:t> del proyecto.</a:t>
            </a:r>
            <a:endParaRPr lang="es-ES" dirty="0" smtClean="0"/>
          </a:p>
          <a:p>
            <a:endParaRPr lang="es-ES" baseline="0" dirty="0" smtClean="0"/>
          </a:p>
          <a:p>
            <a:pPr lvl="0"/>
            <a:r>
              <a:rPr lang="es-ES" sz="1000" b="1" dirty="0" smtClean="0"/>
              <a:t>Secciones</a:t>
            </a:r>
            <a:endParaRPr lang="es-ES" sz="1000" b="0" dirty="0" smtClean="0"/>
          </a:p>
          <a:p>
            <a:pPr lvl="0"/>
            <a:r>
              <a:rPr lang="es-ES" sz="1000" b="0" dirty="0" smtClean="0"/>
              <a:t>Para agregar secciones, haga clic con el botón secundario del mouse en una diapositiva.</a:t>
            </a:r>
            <a:r>
              <a:rPr lang="es-ES" sz="1000" b="0" baseline="0" dirty="0" smtClean="0"/>
              <a:t> Las secciones pueden ayudarle a organizar las diapositivas o a facilitar la colaboración entre varios autores.</a:t>
            </a:r>
            <a:endParaRPr lang="es-ES" sz="1000" b="0" dirty="0" smtClean="0"/>
          </a:p>
          <a:p>
            <a:pPr lvl="0"/>
            <a:endParaRPr lang="es-ES" sz="1000" b="1" dirty="0" smtClean="0"/>
          </a:p>
          <a:p>
            <a:pPr lvl="0"/>
            <a:r>
              <a:rPr lang="es-ES" sz="1000" b="1" dirty="0" smtClean="0"/>
              <a:t>Notas</a:t>
            </a:r>
          </a:p>
          <a:p>
            <a:pPr lvl="0"/>
            <a:r>
              <a:rPr lang="es-ES" sz="1000" dirty="0" smtClean="0"/>
              <a:t>Use la sección Notas para las notas de entrega o para proporcionar detalles adicionales al público.</a:t>
            </a:r>
            <a:r>
              <a:rPr lang="es-ES" sz="1000" baseline="0" dirty="0" smtClean="0"/>
              <a:t> Vea las notas en la vista Presentación durante la presentación. </a:t>
            </a:r>
          </a:p>
          <a:p>
            <a:pPr lvl="0">
              <a:buFontTx/>
              <a:buNone/>
            </a:pPr>
            <a:r>
              <a:rPr lang="es-ES" sz="1000" dirty="0" smtClean="0"/>
              <a:t>Tenga en cuenta el tamaño de la fuente (es importante para la accesibilidad, visibilidad, grabación en vídeo y producción en línea)</a:t>
            </a:r>
          </a:p>
          <a:p>
            <a:pPr lvl="0"/>
            <a:endParaRPr lang="es-ES" sz="1000" dirty="0" smtClean="0"/>
          </a:p>
          <a:p>
            <a:pPr lvl="0">
              <a:buFontTx/>
              <a:buNone/>
            </a:pPr>
            <a:r>
              <a:rPr lang="es-ES" sz="1000" b="1" dirty="0" smtClean="0"/>
              <a:t>Colores coordinados </a:t>
            </a:r>
          </a:p>
          <a:p>
            <a:pPr lvl="0">
              <a:buFontTx/>
              <a:buNone/>
            </a:pPr>
            <a:r>
              <a:rPr lang="es-ES" sz="1000" dirty="0" smtClean="0"/>
              <a:t>Preste especial atención a los gráficos, diagramas y cuadros de texto.</a:t>
            </a:r>
            <a:r>
              <a:rPr lang="es-ES" sz="1000" baseline="0" dirty="0" smtClean="0"/>
              <a:t> </a:t>
            </a:r>
            <a:endParaRPr lang="es-ES" sz="1000" dirty="0" smtClean="0"/>
          </a:p>
          <a:p>
            <a:pPr lvl="0"/>
            <a:r>
              <a:rPr lang="es-ES" sz="1000" dirty="0" smtClean="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000" dirty="0" smtClean="0"/>
          </a:p>
          <a:p>
            <a:pPr lvl="0">
              <a:buFontTx/>
              <a:buNone/>
            </a:pPr>
            <a:r>
              <a:rPr lang="es-ES" sz="1000" b="1" dirty="0" smtClean="0"/>
              <a:t>Gráficos y tablas</a:t>
            </a:r>
          </a:p>
          <a:p>
            <a:pPr lvl="0"/>
            <a:r>
              <a:rPr lang="es-ES" sz="1000" dirty="0" smtClean="0"/>
              <a:t>En breve: si es posible, use colores y estilos uniformes y que no distraigan.</a:t>
            </a:r>
          </a:p>
          <a:p>
            <a:pPr lvl="0"/>
            <a:r>
              <a:rPr lang="es-ES" sz="1000" dirty="0" smtClean="0"/>
              <a:t>Etiquete todos los gráficos y tablas.</a:t>
            </a:r>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18</a:t>
            </a:fld>
            <a:endParaRPr lang="es-ES" dirty="0"/>
          </a:p>
        </p:txBody>
      </p:sp>
    </p:spTree>
    <p:extLst>
      <p:ext uri="{BB962C8B-B14F-4D97-AF65-F5344CB8AC3E}">
        <p14:creationId xmlns:p14="http://schemas.microsoft.com/office/powerpoint/2010/main" val="174826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smtClean="0"/>
              <a:t>Esta plantilla se puede usar como archivo de inicio para proporcionar actualizaciones de los hitos</a:t>
            </a:r>
            <a:r>
              <a:rPr lang="es-ES" baseline="0" dirty="0" smtClean="0"/>
              <a:t> del proyecto.</a:t>
            </a:r>
            <a:endParaRPr lang="es-ES" dirty="0" smtClean="0"/>
          </a:p>
          <a:p>
            <a:endParaRPr lang="es-ES" baseline="0" dirty="0" smtClean="0"/>
          </a:p>
          <a:p>
            <a:pPr lvl="0"/>
            <a:r>
              <a:rPr lang="es-ES" sz="1000" b="1" dirty="0" smtClean="0"/>
              <a:t>Secciones</a:t>
            </a:r>
            <a:endParaRPr lang="es-ES" sz="1000" b="0" dirty="0" smtClean="0"/>
          </a:p>
          <a:p>
            <a:pPr lvl="0"/>
            <a:r>
              <a:rPr lang="es-ES" sz="1000" b="0" dirty="0" smtClean="0"/>
              <a:t>Para agregar secciones, haga clic con el botón secundario del mouse en una diapositiva.</a:t>
            </a:r>
            <a:r>
              <a:rPr lang="es-ES" sz="1000" b="0" baseline="0" dirty="0" smtClean="0"/>
              <a:t> Las secciones pueden ayudarle a organizar las diapositivas o a facilitar la colaboración entre varios autores.</a:t>
            </a:r>
            <a:endParaRPr lang="es-ES" sz="1000" b="0" dirty="0" smtClean="0"/>
          </a:p>
          <a:p>
            <a:pPr lvl="0"/>
            <a:endParaRPr lang="es-ES" sz="1000" b="1" dirty="0" smtClean="0"/>
          </a:p>
          <a:p>
            <a:pPr lvl="0"/>
            <a:r>
              <a:rPr lang="es-ES" sz="1000" b="1" dirty="0" smtClean="0"/>
              <a:t>Notas</a:t>
            </a:r>
          </a:p>
          <a:p>
            <a:pPr lvl="0"/>
            <a:r>
              <a:rPr lang="es-ES" sz="1000" dirty="0" smtClean="0"/>
              <a:t>Use la sección Notas para las notas de entrega o para proporcionar detalles adicionales al público.</a:t>
            </a:r>
            <a:r>
              <a:rPr lang="es-ES" sz="1000" baseline="0" dirty="0" smtClean="0"/>
              <a:t> Vea las notas en la vista Presentación durante la presentación. </a:t>
            </a:r>
          </a:p>
          <a:p>
            <a:pPr lvl="0">
              <a:buFontTx/>
              <a:buNone/>
            </a:pPr>
            <a:r>
              <a:rPr lang="es-ES" sz="1000" dirty="0" smtClean="0"/>
              <a:t>Tenga en cuenta el tamaño de la fuente (es importante para la accesibilidad, visibilidad, grabación en vídeo y producción en línea)</a:t>
            </a:r>
          </a:p>
          <a:p>
            <a:pPr lvl="0"/>
            <a:endParaRPr lang="es-ES" sz="1000" dirty="0" smtClean="0"/>
          </a:p>
          <a:p>
            <a:pPr lvl="0">
              <a:buFontTx/>
              <a:buNone/>
            </a:pPr>
            <a:r>
              <a:rPr lang="es-ES" sz="1000" b="1" dirty="0" smtClean="0"/>
              <a:t>Colores coordinados </a:t>
            </a:r>
          </a:p>
          <a:p>
            <a:pPr lvl="0">
              <a:buFontTx/>
              <a:buNone/>
            </a:pPr>
            <a:r>
              <a:rPr lang="es-ES" sz="1000" dirty="0" smtClean="0"/>
              <a:t>Preste especial atención a los gráficos, diagramas y cuadros de texto.</a:t>
            </a:r>
            <a:r>
              <a:rPr lang="es-ES" sz="1000" baseline="0" dirty="0" smtClean="0"/>
              <a:t> </a:t>
            </a:r>
            <a:endParaRPr lang="es-ES" sz="1000" dirty="0" smtClean="0"/>
          </a:p>
          <a:p>
            <a:pPr lvl="0"/>
            <a:r>
              <a:rPr lang="es-ES" sz="1000" dirty="0" smtClean="0"/>
              <a:t>Tenga en cuenta que los asistentes imprimirán en blanco y negro o escala de grises. Ejecute una prueba de impresión para asegurarse de que los colores son los correctos cuando se imprime en blanco y negro puros y escala de grises.</a:t>
            </a:r>
          </a:p>
          <a:p>
            <a:pPr lvl="0">
              <a:buFontTx/>
              <a:buNone/>
            </a:pPr>
            <a:endParaRPr lang="es-ES" sz="1000" dirty="0" smtClean="0"/>
          </a:p>
          <a:p>
            <a:pPr lvl="0">
              <a:buFontTx/>
              <a:buNone/>
            </a:pPr>
            <a:r>
              <a:rPr lang="es-ES" sz="1000" b="1" dirty="0" smtClean="0"/>
              <a:t>Gráficos y tablas</a:t>
            </a:r>
          </a:p>
          <a:p>
            <a:pPr lvl="0"/>
            <a:r>
              <a:rPr lang="es-ES" sz="1000" dirty="0" smtClean="0"/>
              <a:t>En breve: si es posible, use colores y estilos uniformes y que no distraigan.</a:t>
            </a:r>
          </a:p>
          <a:p>
            <a:pPr lvl="0"/>
            <a:r>
              <a:rPr lang="es-ES" sz="1000" dirty="0" smtClean="0"/>
              <a:t>Etiquete todos los gráficos y tablas.</a:t>
            </a:r>
          </a:p>
          <a:p>
            <a:endParaRPr lang="es-ES" dirty="0" smtClean="0"/>
          </a:p>
          <a:p>
            <a:endParaRPr lang="es-ES" dirty="0" smtClean="0"/>
          </a:p>
        </p:txBody>
      </p:sp>
      <p:sp>
        <p:nvSpPr>
          <p:cNvPr id="4" name="Slide Number Placeholder 3"/>
          <p:cNvSpPr>
            <a:spLocks noGrp="1"/>
          </p:cNvSpPr>
          <p:nvPr>
            <p:ph type="sldNum" sz="quarter" idx="10"/>
          </p:nvPr>
        </p:nvSpPr>
        <p:spPr/>
        <p:txBody>
          <a:bodyPr/>
          <a:lstStyle/>
          <a:p>
            <a:fld id="{5E0C3846-8D4C-4326-8BC7-9B455A036298}" type="slidenum">
              <a:rPr lang="es-ES" smtClean="0"/>
              <a:pPr/>
              <a:t>19</a:t>
            </a:fld>
            <a:endParaRPr lang="es-ES" dirty="0"/>
          </a:p>
        </p:txBody>
      </p:sp>
    </p:spTree>
    <p:extLst>
      <p:ext uri="{BB962C8B-B14F-4D97-AF65-F5344CB8AC3E}">
        <p14:creationId xmlns:p14="http://schemas.microsoft.com/office/powerpoint/2010/main" val="266147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2</a:t>
            </a:fld>
            <a:endParaRPr lang="es-ES" dirty="0"/>
          </a:p>
        </p:txBody>
      </p:sp>
    </p:spTree>
    <p:extLst>
      <p:ext uri="{BB962C8B-B14F-4D97-AF65-F5344CB8AC3E}">
        <p14:creationId xmlns:p14="http://schemas.microsoft.com/office/powerpoint/2010/main" val="2350209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375746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162552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4268131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endParaRPr lang="es-ES" sz="1200" baseline="0" dirty="0" smtClean="0"/>
          </a:p>
        </p:txBody>
      </p:sp>
    </p:spTree>
    <p:extLst>
      <p:ext uri="{BB962C8B-B14F-4D97-AF65-F5344CB8AC3E}">
        <p14:creationId xmlns:p14="http://schemas.microsoft.com/office/powerpoint/2010/main" val="2473063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3</a:t>
            </a:fld>
            <a:endParaRPr lang="es-ES" dirty="0"/>
          </a:p>
        </p:txBody>
      </p:sp>
    </p:spTree>
    <p:extLst>
      <p:ext uri="{BB962C8B-B14F-4D97-AF65-F5344CB8AC3E}">
        <p14:creationId xmlns:p14="http://schemas.microsoft.com/office/powerpoint/2010/main" val="960453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4</a:t>
            </a:fld>
            <a:endParaRPr lang="es-ES" dirty="0"/>
          </a:p>
        </p:txBody>
      </p:sp>
    </p:spTree>
    <p:extLst>
      <p:ext uri="{BB962C8B-B14F-4D97-AF65-F5344CB8AC3E}">
        <p14:creationId xmlns:p14="http://schemas.microsoft.com/office/powerpoint/2010/main" val="2436386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5</a:t>
            </a:fld>
            <a:endParaRPr lang="es-ES" dirty="0"/>
          </a:p>
        </p:txBody>
      </p:sp>
    </p:spTree>
    <p:extLst>
      <p:ext uri="{BB962C8B-B14F-4D97-AF65-F5344CB8AC3E}">
        <p14:creationId xmlns:p14="http://schemas.microsoft.com/office/powerpoint/2010/main" val="428626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6</a:t>
            </a:fld>
            <a:endParaRPr lang="es-ES" dirty="0"/>
          </a:p>
        </p:txBody>
      </p:sp>
    </p:spTree>
    <p:extLst>
      <p:ext uri="{BB962C8B-B14F-4D97-AF65-F5344CB8AC3E}">
        <p14:creationId xmlns:p14="http://schemas.microsoft.com/office/powerpoint/2010/main" val="1948621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7</a:t>
            </a:fld>
            <a:endParaRPr lang="es-ES" dirty="0"/>
          </a:p>
        </p:txBody>
      </p:sp>
    </p:spTree>
    <p:extLst>
      <p:ext uri="{BB962C8B-B14F-4D97-AF65-F5344CB8AC3E}">
        <p14:creationId xmlns:p14="http://schemas.microsoft.com/office/powerpoint/2010/main" val="227250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8</a:t>
            </a:fld>
            <a:endParaRPr lang="es-ES" dirty="0"/>
          </a:p>
        </p:txBody>
      </p:sp>
    </p:spTree>
    <p:extLst>
      <p:ext uri="{BB962C8B-B14F-4D97-AF65-F5344CB8AC3E}">
        <p14:creationId xmlns:p14="http://schemas.microsoft.com/office/powerpoint/2010/main" val="108232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smtClean="0"/>
              <a:t>¿Sobre qué es el proyecto</a:t>
            </a:r>
            <a:r>
              <a:rPr lang="es-ES" baseline="0" dirty="0" smtClean="0"/>
              <a:t> ?</a:t>
            </a:r>
          </a:p>
          <a:p>
            <a:r>
              <a:rPr lang="es-ES" dirty="0" smtClean="0"/>
              <a:t>Defina</a:t>
            </a:r>
            <a:r>
              <a:rPr lang="es-ES" baseline="0" dirty="0" smtClean="0"/>
              <a:t> el objetivo del proyecto</a:t>
            </a:r>
          </a:p>
          <a:p>
            <a:pPr lvl="1"/>
            <a:r>
              <a:rPr lang="es-ES" dirty="0" smtClean="0"/>
              <a:t>¿Es similar a otros proyectos anteriores o es nuevo?</a:t>
            </a:r>
          </a:p>
          <a:p>
            <a:r>
              <a:rPr lang="es-ES" baseline="0" dirty="0" smtClean="0"/>
              <a:t>Defina el ámbito del proyecto</a:t>
            </a:r>
          </a:p>
          <a:p>
            <a:pPr lvl="1"/>
            <a:r>
              <a:rPr lang="es-ES" baseline="0" dirty="0" smtClean="0"/>
              <a:t>¿Es un proyecto independiente o está relacionado con otros proyectos?</a:t>
            </a:r>
          </a:p>
          <a:p>
            <a:pPr lvl="0"/>
            <a:endParaRPr lang="es-ES" baseline="0" dirty="0" smtClean="0"/>
          </a:p>
          <a:p>
            <a:pPr lvl="0"/>
            <a:r>
              <a:rPr lang="es-ES" baseline="0" dirty="0" smtClean="0"/>
              <a:t>* Tenga en cuenta que no se necesita esta diapositiva para las reuniones semanales</a:t>
            </a:r>
            <a:endParaRPr lang="es-ES" dirty="0" smtClean="0"/>
          </a:p>
          <a:p>
            <a:endParaRPr lang="es-ES" dirty="0"/>
          </a:p>
        </p:txBody>
      </p:sp>
      <p:sp>
        <p:nvSpPr>
          <p:cNvPr id="4" name="Slide Number Placeholder 3"/>
          <p:cNvSpPr>
            <a:spLocks noGrp="1"/>
          </p:cNvSpPr>
          <p:nvPr>
            <p:ph type="sldNum" sz="quarter" idx="10"/>
          </p:nvPr>
        </p:nvSpPr>
        <p:spPr/>
        <p:txBody>
          <a:bodyPr/>
          <a:lstStyle/>
          <a:p>
            <a:fld id="{5E0C3846-8D4C-4326-8BC7-9B455A036298}" type="slidenum">
              <a:rPr lang="es-ES" smtClean="0"/>
              <a:pPr/>
              <a:t>9</a:t>
            </a:fld>
            <a:endParaRPr lang="es-ES" dirty="0"/>
          </a:p>
        </p:txBody>
      </p:sp>
    </p:spTree>
    <p:extLst>
      <p:ext uri="{BB962C8B-B14F-4D97-AF65-F5344CB8AC3E}">
        <p14:creationId xmlns:p14="http://schemas.microsoft.com/office/powerpoint/2010/main" val="3866081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s-ES">
                <a:latin typeface="Georgia" pitchFamily="18" charset="0"/>
              </a:defRPr>
            </a:lvl1pPr>
          </a:lstStyle>
          <a:p>
            <a:pPr eaLnBrk="1" latinLnBrk="0" hangingPunct="1"/>
            <a:r>
              <a:rPr lang="es-ES" smtClean="0"/>
              <a:t>Haga clic para modificar el estilo de título del patrón</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s-ES" sz="1600" baseline="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r>
              <a:rPr kumimoji="0" lang="es-ES"/>
              <a:t>Haga clic para editar</a:t>
            </a:r>
          </a:p>
        </p:txBody>
      </p:sp>
      <p:sp>
        <p:nvSpPr>
          <p:cNvPr id="4" name="Date Placeholder 3"/>
          <p:cNvSpPr>
            <a:spLocks noGrp="1"/>
          </p:cNvSpPr>
          <p:nvPr>
            <p:ph type="dt" sz="half" idx="10"/>
          </p:nvPr>
        </p:nvSpPr>
        <p:spPr/>
        <p:txBody>
          <a:bodyPr/>
          <a:lstStyle/>
          <a:p>
            <a:fld id="{F922158D-428B-4987-8B28-745A2AFA1252}" type="datetimeFigureOut">
              <a:t>14/09/2016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14/09/2016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s-ES" smtClean="0"/>
              <a:t>Haga clic para modificar el estilo de título del patrón</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14/09/2016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s-ES" sz="3600" b="0" cap="none">
                <a:latin typeface="Georgia" pitchFamily="18" charset="0"/>
              </a:defRPr>
            </a:lvl1pPr>
          </a:lstStyle>
          <a:p>
            <a:r>
              <a:rPr kumimoji="0" lang="es-ES"/>
              <a:t>Haga clic para modificar el estilo de título del patrón</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s-ES" sz="2000">
                <a:solidFill>
                  <a:schemeClr val="tx1"/>
                </a:solidFill>
                <a:latin typeface="Georgia" pitchFamily="18" charset="0"/>
              </a:defRPr>
            </a:lvl1pPr>
            <a:lvl2pPr marL="457200" indent="0" eaLnBrk="1" latinLnBrk="0" hangingPunct="1">
              <a:buNone/>
              <a:defRPr kumimoji="0" lang="es-ES" sz="1800">
                <a:solidFill>
                  <a:schemeClr val="tx1">
                    <a:tint val="75000"/>
                  </a:schemeClr>
                </a:solidFill>
              </a:defRPr>
            </a:lvl2pPr>
            <a:lvl3pPr marL="914400" indent="0" eaLnBrk="1" latinLnBrk="0" hangingPunct="1">
              <a:buNone/>
              <a:defRPr kumimoji="0" lang="es-ES" sz="1600">
                <a:solidFill>
                  <a:schemeClr val="tx1">
                    <a:tint val="75000"/>
                  </a:schemeClr>
                </a:solidFill>
              </a:defRPr>
            </a:lvl3pPr>
            <a:lvl4pPr marL="1371600" indent="0" eaLnBrk="1" latinLnBrk="0" hangingPunct="1">
              <a:buNone/>
              <a:defRPr kumimoji="0" lang="es-ES" sz="1400">
                <a:solidFill>
                  <a:schemeClr val="tx1">
                    <a:tint val="75000"/>
                  </a:schemeClr>
                </a:solidFill>
              </a:defRPr>
            </a:lvl4pPr>
            <a:lvl5pPr marL="1828800" indent="0" eaLnBrk="1" latinLnBrk="0" hangingPunct="1">
              <a:buNone/>
              <a:defRPr kumimoji="0" lang="es-ES" sz="1400">
                <a:solidFill>
                  <a:schemeClr val="tx1">
                    <a:tint val="75000"/>
                  </a:schemeClr>
                </a:solidFill>
              </a:defRPr>
            </a:lvl5pPr>
            <a:lvl6pPr marL="2286000" indent="0" eaLnBrk="1" latinLnBrk="0" hangingPunct="1">
              <a:buNone/>
              <a:defRPr kumimoji="0" lang="es-ES" sz="1400">
                <a:solidFill>
                  <a:schemeClr val="tx1">
                    <a:tint val="75000"/>
                  </a:schemeClr>
                </a:solidFill>
              </a:defRPr>
            </a:lvl6pPr>
            <a:lvl7pPr marL="2743200" indent="0" eaLnBrk="1" latinLnBrk="0" hangingPunct="1">
              <a:buNone/>
              <a:defRPr kumimoji="0" lang="es-ES" sz="1400">
                <a:solidFill>
                  <a:schemeClr val="tx1">
                    <a:tint val="75000"/>
                  </a:schemeClr>
                </a:solidFill>
              </a:defRPr>
            </a:lvl7pPr>
            <a:lvl8pPr marL="3200400" indent="0" eaLnBrk="1" latinLnBrk="0" hangingPunct="1">
              <a:buNone/>
              <a:defRPr kumimoji="0" lang="es-ES" sz="1400">
                <a:solidFill>
                  <a:schemeClr val="tx1">
                    <a:tint val="75000"/>
                  </a:schemeClr>
                </a:solidFill>
              </a:defRPr>
            </a:lvl8pPr>
            <a:lvl9pPr marL="3657600" indent="0" eaLnBrk="1" latinLnBrk="0" hangingPunct="1">
              <a:buNone/>
              <a:defRPr kumimoji="0" lang="es-ES" sz="1400">
                <a:solidFill>
                  <a:schemeClr val="tx1">
                    <a:tint val="75000"/>
                  </a:schemeClr>
                </a:solidFill>
              </a:defRPr>
            </a:lvl9pPr>
          </a:lstStyle>
          <a:p>
            <a:pPr lvl="0" eaLnBrk="1" latinLnBrk="0" hangingPunct="1"/>
            <a:r>
              <a:rPr lang="es-ES" smtClean="0"/>
              <a:t>Haga clic para modificar el estilo de texto del patrón</a:t>
            </a:r>
          </a:p>
        </p:txBody>
      </p:sp>
      <p:sp>
        <p:nvSpPr>
          <p:cNvPr id="4" name="Date Placeholder 3"/>
          <p:cNvSpPr>
            <a:spLocks noGrp="1"/>
          </p:cNvSpPr>
          <p:nvPr>
            <p:ph type="dt" sz="half" idx="10"/>
          </p:nvPr>
        </p:nvSpPr>
        <p:spPr/>
        <p:txBody>
          <a:bodyPr/>
          <a:lstStyle/>
          <a:p>
            <a:fld id="{F922158D-428B-4987-8B28-745A2AFA1252}" type="datetimeFigureOut">
              <a:t>14/09/2016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s-ES" sz="2800">
                <a:latin typeface="Georgia" pitchFamily="18" charset="0"/>
              </a:defRPr>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s-ES"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s-ES" sz="1800">
                <a:latin typeface="Georgia" pitchFamily="18" charset="0"/>
              </a:defRPr>
            </a:lvl2pPr>
            <a:lvl3pPr eaLnBrk="1" latinLnBrk="0" hangingPunct="1">
              <a:defRPr kumimoji="0" lang="es-ES" sz="2000">
                <a:latin typeface="Georgia" pitchFamily="18" charset="0"/>
              </a:defRPr>
            </a:lvl3pPr>
            <a:lvl4pPr eaLnBrk="1" latinLnBrk="0" hangingPunct="1">
              <a:defRPr kumimoji="0" lang="es-ES" sz="2000">
                <a:latin typeface="Georgia" pitchFamily="18" charset="0"/>
              </a:defRPr>
            </a:lvl4pPr>
            <a:lvl5pPr eaLnBrk="1" latinLnBrk="0" hangingPunct="1">
              <a:defRPr kumimoji="0" lang="es-ES" sz="2000">
                <a:latin typeface="Georgia" pitchFamily="18" charset="0"/>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Date Placeholder 3"/>
          <p:cNvSpPr>
            <a:spLocks noGrp="1"/>
          </p:cNvSpPr>
          <p:nvPr>
            <p:ph type="dt" sz="half" idx="10"/>
          </p:nvPr>
        </p:nvSpPr>
        <p:spPr/>
        <p:txBody>
          <a:bodyPr/>
          <a:lstStyle/>
          <a:p>
            <a:fld id="{F922158D-428B-4987-8B28-745A2AFA1252}" type="datetimeFigureOut">
              <a:t>14/09/2016</a:t>
            </a:fld>
            <a:endParaRPr kumimoji="0" lang="es-ES" dirty="0"/>
          </a:p>
        </p:txBody>
      </p:sp>
      <p:sp>
        <p:nvSpPr>
          <p:cNvPr id="5" name="Footer Placeholder 4"/>
          <p:cNvSpPr>
            <a:spLocks noGrp="1"/>
          </p:cNvSpPr>
          <p:nvPr>
            <p:ph type="ftr" sz="quarter" idx="11"/>
          </p:nvPr>
        </p:nvSpPr>
        <p:spPr/>
        <p:txBody>
          <a:bodyPr/>
          <a:lstStyle/>
          <a:p>
            <a:endParaRPr kumimoji="0" lang="es-ES" dirty="0"/>
          </a:p>
        </p:txBody>
      </p:sp>
      <p:sp>
        <p:nvSpPr>
          <p:cNvPr id="6" name="Slide Number Placeholder 5"/>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smtClean="0"/>
              <a:t>Haga clic para modificar el estilo de título del patrón</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Date Placeholder 4"/>
          <p:cNvSpPr>
            <a:spLocks noGrp="1"/>
          </p:cNvSpPr>
          <p:nvPr>
            <p:ph type="dt" sz="half" idx="10"/>
          </p:nvPr>
        </p:nvSpPr>
        <p:spPr/>
        <p:txBody>
          <a:bodyPr/>
          <a:lstStyle/>
          <a:p>
            <a:fld id="{F922158D-428B-4987-8B28-745A2AFA1252}" type="datetimeFigureOut">
              <a:t>14/09/2016</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s-ES"/>
            </a:lvl1pPr>
          </a:lstStyle>
          <a:p>
            <a:pPr eaLnBrk="1" latinLnBrk="0" hangingPunct="1"/>
            <a:r>
              <a:rPr lang="es-ES" smtClean="0"/>
              <a:t>Haga clic para modificar el estilo de título del patrón</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s-ES" sz="20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smtClean="0"/>
              <a:t>Haga clic para modificar el estilo de texto del patrón</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s-ES" sz="2000"/>
            </a:lvl1pPr>
            <a:lvl2pPr eaLnBrk="1" latinLnBrk="0" hangingPunct="1">
              <a:defRPr kumimoji="0" lang="es-ES" sz="1800"/>
            </a:lvl2pPr>
            <a:lvl3pPr eaLnBrk="1" latinLnBrk="0" hangingPunct="1">
              <a:defRPr kumimoji="0" lang="es-ES" sz="1600"/>
            </a:lvl3pPr>
            <a:lvl4pPr eaLnBrk="1" latinLnBrk="0" hangingPunct="1">
              <a:defRPr kumimoji="0" lang="es-ES" sz="1400"/>
            </a:lvl4pPr>
            <a:lvl5pPr eaLnBrk="1" latinLnBrk="0" hangingPunct="1">
              <a:defRPr kumimoji="0" lang="es-ES" sz="14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7" name="Date Placeholder 6"/>
          <p:cNvSpPr>
            <a:spLocks noGrp="1"/>
          </p:cNvSpPr>
          <p:nvPr>
            <p:ph type="dt" sz="half" idx="10"/>
          </p:nvPr>
        </p:nvSpPr>
        <p:spPr/>
        <p:txBody>
          <a:bodyPr/>
          <a:lstStyle/>
          <a:p>
            <a:fld id="{F922158D-428B-4987-8B28-745A2AFA1252}" type="datetimeFigureOut">
              <a:t>14/09/2016</a:t>
            </a:fld>
            <a:endParaRPr kumimoji="0" lang="es-ES" dirty="0"/>
          </a:p>
        </p:txBody>
      </p:sp>
      <p:sp>
        <p:nvSpPr>
          <p:cNvPr id="8" name="Footer Placeholder 7"/>
          <p:cNvSpPr>
            <a:spLocks noGrp="1"/>
          </p:cNvSpPr>
          <p:nvPr>
            <p:ph type="ftr" sz="quarter" idx="11"/>
          </p:nvPr>
        </p:nvSpPr>
        <p:spPr/>
        <p:txBody>
          <a:bodyPr/>
          <a:lstStyle/>
          <a:p>
            <a:endParaRPr kumimoji="0" lang="es-ES" dirty="0"/>
          </a:p>
        </p:txBody>
      </p:sp>
      <p:sp>
        <p:nvSpPr>
          <p:cNvPr id="9" name="Slide Number Placeholder 8"/>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s-ES" sz="2800"/>
            </a:lvl1pPr>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F922158D-428B-4987-8B28-745A2AFA1252}" type="datetimeFigureOut">
              <a:t>14/09/2016</a:t>
            </a:fld>
            <a:endParaRPr kumimoji="0" lang="es-ES" dirty="0"/>
          </a:p>
        </p:txBody>
      </p:sp>
      <p:sp>
        <p:nvSpPr>
          <p:cNvPr id="4" name="Footer Placeholder 3"/>
          <p:cNvSpPr>
            <a:spLocks noGrp="1"/>
          </p:cNvSpPr>
          <p:nvPr>
            <p:ph type="ftr" sz="quarter" idx="11"/>
          </p:nvPr>
        </p:nvSpPr>
        <p:spPr/>
        <p:txBody>
          <a:bodyPr/>
          <a:lstStyle/>
          <a:p>
            <a:endParaRPr kumimoji="0" lang="es-ES" dirty="0"/>
          </a:p>
        </p:txBody>
      </p:sp>
      <p:sp>
        <p:nvSpPr>
          <p:cNvPr id="5" name="Slide Number Placeholder 4"/>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t>14/09/2016</a:t>
            </a:fld>
            <a:endParaRPr kumimoji="0" lang="es-ES" dirty="0"/>
          </a:p>
        </p:txBody>
      </p:sp>
      <p:sp>
        <p:nvSpPr>
          <p:cNvPr id="3" name="Footer Placeholder 2"/>
          <p:cNvSpPr>
            <a:spLocks noGrp="1"/>
          </p:cNvSpPr>
          <p:nvPr>
            <p:ph type="ftr" sz="quarter" idx="11"/>
          </p:nvPr>
        </p:nvSpPr>
        <p:spPr/>
        <p:txBody>
          <a:bodyPr/>
          <a:lstStyle/>
          <a:p>
            <a:endParaRPr kumimoji="0" lang="es-ES" dirty="0"/>
          </a:p>
        </p:txBody>
      </p:sp>
      <p:sp>
        <p:nvSpPr>
          <p:cNvPr id="4" name="Slide Number Placeholder 3"/>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t>14/09/2016</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smtClean="0"/>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dirty="0" smtClean="0"/>
              <a:t>Haga clic en el icono para agregar una imagen</a:t>
            </a:r>
            <a:endParaRPr dirty="0"/>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smtClean="0"/>
              <a:t>Haga clic para modificar el estilo de texto del patrón</a:t>
            </a:r>
          </a:p>
        </p:txBody>
      </p:sp>
      <p:sp>
        <p:nvSpPr>
          <p:cNvPr id="5" name="Date Placeholder 4"/>
          <p:cNvSpPr>
            <a:spLocks noGrp="1"/>
          </p:cNvSpPr>
          <p:nvPr>
            <p:ph type="dt" sz="half" idx="10"/>
          </p:nvPr>
        </p:nvSpPr>
        <p:spPr/>
        <p:txBody>
          <a:bodyPr/>
          <a:lstStyle/>
          <a:p>
            <a:fld id="{F922158D-428B-4987-8B28-745A2AFA1252}" type="datetimeFigureOut">
              <a:t>14/09/2016</a:t>
            </a:fld>
            <a:endParaRPr kumimoji="0" lang="es-ES" dirty="0"/>
          </a:p>
        </p:txBody>
      </p:sp>
      <p:sp>
        <p:nvSpPr>
          <p:cNvPr id="6" name="Footer Placeholder 5"/>
          <p:cNvSpPr>
            <a:spLocks noGrp="1"/>
          </p:cNvSpPr>
          <p:nvPr>
            <p:ph type="ftr" sz="quarter" idx="11"/>
          </p:nvPr>
        </p:nvSpPr>
        <p:spPr/>
        <p:txBody>
          <a:bodyPr/>
          <a:lstStyle/>
          <a:p>
            <a:endParaRPr kumimoji="0" lang="es-ES" dirty="0"/>
          </a:p>
        </p:txBody>
      </p:sp>
      <p:sp>
        <p:nvSpPr>
          <p:cNvPr id="7" name="Slide Number Placeholder 6"/>
          <p:cNvSpPr>
            <a:spLocks noGrp="1"/>
          </p:cNvSpPr>
          <p:nvPr>
            <p:ph type="sldNum" sz="quarter" idx="12"/>
          </p:nvPr>
        </p:nvSpPr>
        <p:spPr/>
        <p:txBody>
          <a:bodyPr/>
          <a:lstStyle/>
          <a:p>
            <a:fld id="{515FC477-0A05-4F3E-8EE9-E015C9089D56}" type="slidenum">
              <a:t>‹Nº›</a:t>
            </a:fld>
            <a:endParaRPr kumimoji="0" lang="es-ES"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s-ES" smtClean="0"/>
              <a:t>Haga clic para modificar el estilo de título del patrón</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F922158D-428B-4987-8B28-745A2AFA1252}" type="datetimeFigureOut">
              <a:t>14/09/2016</a:t>
            </a:fld>
            <a:endParaRPr kumimoji="0"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515FC477-0A05-4F3E-8EE9-E015C9089D56}" type="slidenum">
              <a:t>‹Nº›</a:t>
            </a:fld>
            <a:endParaRPr kumimoji="0" lang="es-ES" dirty="0"/>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kumimoji="0" lang="es-ES"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image" Target="../media/image14.gif"/><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4.gif"/><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14.gif"/><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5" Type="http://schemas.openxmlformats.org/officeDocument/2006/relationships/image" Target="../media/image14.gif"/><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6" Type="http://schemas.openxmlformats.org/officeDocument/2006/relationships/image" Target="../media/image10.png"/><Relationship Id="rId5" Type="http://schemas.openxmlformats.org/officeDocument/2006/relationships/image" Target="../media/image14.gif"/><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2.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14.gif"/><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4.gif"/><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843808" y="2204864"/>
            <a:ext cx="5616624" cy="2664296"/>
          </a:xfrm>
          <a:ln/>
          <a:effectLst>
            <a:glow rad="228600">
              <a:schemeClr val="accent3">
                <a:satMod val="175000"/>
                <a:alpha val="40000"/>
              </a:schemeClr>
            </a:glow>
            <a:outerShdw blurRad="50800" dist="25400" dir="5400000" rotWithShape="0">
              <a:srgbClr val="000000">
                <a:alpha val="45000"/>
              </a:srgbClr>
            </a:outerShdw>
          </a:effectLst>
          <a:scene3d>
            <a:camera prst="perspectiveContrastingLeftFacing"/>
            <a:lightRig rig="threePt" dir="t"/>
          </a:scene3d>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dirty="0" smtClean="0">
                <a:effectLst>
                  <a:glow rad="228600">
                    <a:schemeClr val="accent5">
                      <a:satMod val="175000"/>
                      <a:alpha val="40000"/>
                    </a:schemeClr>
                  </a:glow>
                </a:effectLst>
                <a:latin typeface="Gill Sans Ultra Bold" panose="020B0A02020104020203" pitchFamily="34" charset="0"/>
              </a:rPr>
              <a:t>BIENVENIDOS/AS</a:t>
            </a:r>
            <a:br>
              <a:rPr lang="es-ES" dirty="0" smtClean="0">
                <a:effectLst>
                  <a:glow rad="228600">
                    <a:schemeClr val="accent5">
                      <a:satMod val="175000"/>
                      <a:alpha val="40000"/>
                    </a:schemeClr>
                  </a:glow>
                </a:effectLst>
                <a:latin typeface="Gill Sans Ultra Bold" panose="020B0A02020104020203" pitchFamily="34" charset="0"/>
              </a:rPr>
            </a:br>
            <a:r>
              <a:rPr lang="es-ES" dirty="0" smtClean="0">
                <a:effectLst>
                  <a:glow rad="139700">
                    <a:schemeClr val="accent5">
                      <a:satMod val="175000"/>
                      <a:alpha val="40000"/>
                    </a:schemeClr>
                  </a:glow>
                </a:effectLst>
                <a:latin typeface="Gill Sans Ultra Bold" panose="020B0A02020104020203" pitchFamily="34" charset="0"/>
              </a:rPr>
              <a:t>AL CURSO 2016/2017</a:t>
            </a:r>
            <a:br>
              <a:rPr lang="es-ES" dirty="0" smtClean="0">
                <a:effectLst>
                  <a:glow rad="139700">
                    <a:schemeClr val="accent5">
                      <a:satMod val="175000"/>
                      <a:alpha val="40000"/>
                    </a:schemeClr>
                  </a:glow>
                </a:effectLst>
                <a:latin typeface="Gill Sans Ultra Bold" panose="020B0A02020104020203" pitchFamily="34" charset="0"/>
              </a:rPr>
            </a:br>
            <a:endParaRPr lang="es-ES" dirty="0">
              <a:effectLst>
                <a:glow rad="139700">
                  <a:schemeClr val="accent5">
                    <a:satMod val="175000"/>
                    <a:alpha val="40000"/>
                  </a:schemeClr>
                </a:glow>
              </a:effectLst>
              <a:latin typeface="Gill Sans Ultra Bold" panose="020B0A02020104020203" pitchFamily="34" charset="0"/>
            </a:endParaRPr>
          </a:p>
        </p:txBody>
      </p:sp>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1125167"/>
            <a:ext cx="3744416" cy="1727769"/>
          </a:xfrm>
          <a:prstGeom prst="ellipse">
            <a:avLst/>
          </a:prstGeom>
          <a:ln>
            <a:noFill/>
          </a:ln>
          <a:effectLst>
            <a:glow>
              <a:schemeClr val="accent5">
                <a:lumMod val="50000"/>
              </a:schemeClr>
            </a:glow>
            <a:outerShdw blurRad="50800" dist="50800" dir="5400000" algn="ctr" rotWithShape="0">
              <a:schemeClr val="accent3">
                <a:lumMod val="50000"/>
              </a:schemeClr>
            </a:outerShdw>
            <a:softEdge rad="0"/>
          </a:effec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630" y="1433344"/>
            <a:ext cx="2678858" cy="2216592"/>
          </a:xfrm>
          <a:prstGeom prst="roundRect">
            <a:avLst>
              <a:gd name="adj" fmla="val 8594"/>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CON EL CENTRO</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8" name="7 CuadroTexto"/>
          <p:cNvSpPr txBox="1"/>
          <p:nvPr/>
        </p:nvSpPr>
        <p:spPr>
          <a:xfrm>
            <a:off x="467543" y="1434262"/>
            <a:ext cx="568863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Blip>
                <a:blip r:embed="rId5"/>
              </a:buBlip>
            </a:pPr>
            <a:r>
              <a:rPr lang="es-ES" sz="1600" dirty="0" smtClean="0">
                <a:effectLst>
                  <a:outerShdw blurRad="38100" dist="38100" dir="2700000" algn="tl">
                    <a:srgbClr val="000000">
                      <a:alpha val="43137"/>
                    </a:srgbClr>
                  </a:outerShdw>
                </a:effectLst>
                <a:latin typeface="Tw Cen MT" panose="020B0602020104020603" pitchFamily="34" charset="0"/>
              </a:rPr>
              <a:t>PEDIR CITA CON EL TUTOR/A DEL ALUMNO/A</a:t>
            </a:r>
          </a:p>
        </p:txBody>
      </p:sp>
      <p:sp>
        <p:nvSpPr>
          <p:cNvPr id="5" name="4 CuadroTexto"/>
          <p:cNvSpPr txBox="1"/>
          <p:nvPr/>
        </p:nvSpPr>
        <p:spPr>
          <a:xfrm>
            <a:off x="467543" y="1895610"/>
            <a:ext cx="5688633" cy="175432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mj-lt"/>
              <a:buAutoNum type="arabicPeriod"/>
            </a:pPr>
            <a:r>
              <a:rPr lang="es-ES" dirty="0" smtClean="0">
                <a:latin typeface="Tw Cen MT" panose="020B0602020104020603" pitchFamily="34" charset="0"/>
              </a:rPr>
              <a:t>Utilizando la plataforma Pasen que la Consejería pone a disposición de las familias</a:t>
            </a:r>
          </a:p>
          <a:p>
            <a:pPr marL="342900" indent="-342900">
              <a:buFont typeface="+mj-lt"/>
              <a:buAutoNum type="arabicPeriod"/>
            </a:pPr>
            <a:r>
              <a:rPr lang="es-ES" dirty="0" smtClean="0">
                <a:latin typeface="Tw Cen MT" panose="020B0602020104020603" pitchFamily="34" charset="0"/>
              </a:rPr>
              <a:t>Solicitándolo por escrito a través del alumno mediante formulario firmado </a:t>
            </a:r>
          </a:p>
          <a:p>
            <a:pPr marL="342900" indent="-342900">
              <a:buFont typeface="+mj-lt"/>
              <a:buAutoNum type="arabicPeriod"/>
            </a:pPr>
            <a:r>
              <a:rPr lang="es-ES" dirty="0" smtClean="0">
                <a:latin typeface="Tw Cen MT" panose="020B0602020104020603" pitchFamily="34" charset="0"/>
              </a:rPr>
              <a:t>Solicitándolo vía telefónica personalmente con el/la tutor/a.</a:t>
            </a:r>
            <a:endParaRPr lang="es-ES" dirty="0">
              <a:latin typeface="Tw Cen MT" panose="020B0602020104020603" pitchFamily="34" charset="0"/>
            </a:endParaRPr>
          </a:p>
        </p:txBody>
      </p:sp>
      <p:sp>
        <p:nvSpPr>
          <p:cNvPr id="7" name="6 CuadroTexto"/>
          <p:cNvSpPr txBox="1"/>
          <p:nvPr/>
        </p:nvSpPr>
        <p:spPr>
          <a:xfrm>
            <a:off x="276091" y="3831431"/>
            <a:ext cx="8640960" cy="9233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S" dirty="0" smtClean="0">
                <a:latin typeface="Eras Medium ITC" panose="020B0602030504020804" pitchFamily="34" charset="0"/>
              </a:rPr>
              <a:t>EL HORARIO DE ATENCIÓN SE ACORDARÁ ENTRE TUTOR  Y FAMILIA, QUEDANDO ESTABLECIDO LOS JUEVES  EN  HORARIO DE 16:00 A 19:00 PARA LA ATENCIÓN A LAS FAMILIAS </a:t>
            </a:r>
            <a:endParaRPr lang="es-ES" dirty="0">
              <a:latin typeface="Eras Medium ITC" panose="020B0602030504020804" pitchFamily="34" charset="0"/>
            </a:endParaRPr>
          </a:p>
        </p:txBody>
      </p:sp>
      <p:pic>
        <p:nvPicPr>
          <p:cNvPr id="9" name="Picture 2" descr="C:\Users\Santiago\AppData\Local\Microsoft\Windows\Temporary Internet Files\Content.IE5\VW4TC4FM\MC900433883[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520" y="5445224"/>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187625" y="5373216"/>
            <a:ext cx="7704856"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ES" dirty="0" smtClean="0">
                <a:solidFill>
                  <a:srgbClr val="C00000"/>
                </a:solidFill>
                <a:effectLst>
                  <a:outerShdw blurRad="38100" dist="38100" dir="2700000" algn="tl">
                    <a:srgbClr val="000000">
                      <a:alpha val="43137"/>
                    </a:srgbClr>
                  </a:outerShdw>
                </a:effectLst>
                <a:latin typeface="Eras Medium ITC" panose="020B0602030504020804" pitchFamily="34" charset="0"/>
              </a:rPr>
              <a:t>RECUERDEN QUE LA PRINCIPAL MISIÓN DEL PROFESORADO ES LA DE ATENDER AL ALUMNADO, POR LO QUE SE RUEGA SE ABSTENGAN DE SOLICITAR INFORMACIÓN EN HORARIO ESCOLAR PARA NO ENTORPECER SU LABOR</a:t>
            </a:r>
            <a:endParaRPr lang="es-ES" dirty="0">
              <a:solidFill>
                <a:srgbClr val="C00000"/>
              </a:solidFill>
              <a:effectLst>
                <a:outerShdw blurRad="38100" dist="38100" dir="2700000" algn="tl">
                  <a:srgbClr val="000000">
                    <a:alpha val="43137"/>
                  </a:srgbClr>
                </a:outerShdw>
              </a:effectLst>
              <a:latin typeface="Eras Medium ITC" panose="020B0602030504020804" pitchFamily="34" charset="0"/>
            </a:endParaRPr>
          </a:p>
        </p:txBody>
      </p:sp>
    </p:spTree>
    <p:custDataLst>
      <p:tags r:id="rId1"/>
    </p:custDataLst>
    <p:extLst>
      <p:ext uri="{BB962C8B-B14F-4D97-AF65-F5344CB8AC3E}">
        <p14:creationId xmlns:p14="http://schemas.microsoft.com/office/powerpoint/2010/main" val="3488026309"/>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630" y="1433344"/>
            <a:ext cx="2678858" cy="2587402"/>
          </a:xfrm>
          <a:prstGeom prst="roundRect">
            <a:avLst>
              <a:gd name="adj" fmla="val 8594"/>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CON EL CENTRO</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8" name="7 CuadroTexto"/>
          <p:cNvSpPr txBox="1"/>
          <p:nvPr/>
        </p:nvSpPr>
        <p:spPr>
          <a:xfrm>
            <a:off x="467543" y="1434262"/>
            <a:ext cx="5688633" cy="33855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lgn="just">
              <a:buBlip>
                <a:blip r:embed="rId5"/>
              </a:buBlip>
            </a:pPr>
            <a:r>
              <a:rPr lang="es-ES" sz="1600" dirty="0" smtClean="0">
                <a:effectLst>
                  <a:outerShdw blurRad="38100" dist="38100" dir="2700000" algn="tl">
                    <a:srgbClr val="000000">
                      <a:alpha val="43137"/>
                    </a:srgbClr>
                  </a:outerShdw>
                </a:effectLst>
                <a:latin typeface="Tw Cen MT" panose="020B0602020104020603" pitchFamily="34" charset="0"/>
              </a:rPr>
              <a:t>PEDIR CITA CON EL UN PROFESOR/A DEL ALUMNO/A</a:t>
            </a:r>
          </a:p>
        </p:txBody>
      </p:sp>
      <p:sp>
        <p:nvSpPr>
          <p:cNvPr id="7" name="6 CuadroTexto"/>
          <p:cNvSpPr txBox="1"/>
          <p:nvPr/>
        </p:nvSpPr>
        <p:spPr>
          <a:xfrm>
            <a:off x="251520" y="5373216"/>
            <a:ext cx="8640960" cy="1200329"/>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s-ES" dirty="0" smtClean="0">
                <a:latin typeface="Eras Medium ITC" panose="020B0602030504020804" pitchFamily="34" charset="0"/>
              </a:rPr>
              <a:t>EL HORARIO DE ATENCIÓN SE ACORDARÁ ENTRE TUTOR  Y FAMILIA, DEPENDIENDO DE LAS POSIBILIDADESM DEL PROFESOR EN CUESTIÓN. QUEDANDO ESTABLECIDO LOS JUEVES  EN  HORARIO DE 16:00 A 19:00 PARA LA ATENCIÓN A LAS FAMILIAS </a:t>
            </a:r>
            <a:endParaRPr lang="es-ES" dirty="0">
              <a:latin typeface="Eras Medium ITC" panose="020B0602030504020804" pitchFamily="34" charset="0"/>
            </a:endParaRPr>
          </a:p>
        </p:txBody>
      </p:sp>
      <p:pic>
        <p:nvPicPr>
          <p:cNvPr id="9" name="Picture 2" descr="C:\Users\Santiago\AppData\Local\Microsoft\Windows\Temporary Internet Files\Content.IE5\VW4TC4FM\MC900433883[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3214" y="2336106"/>
            <a:ext cx="1164902" cy="1164902"/>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331640" y="2204864"/>
            <a:ext cx="4824536" cy="181588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sz="2800" dirty="0" smtClean="0">
                <a:solidFill>
                  <a:srgbClr val="C00000"/>
                </a:solidFill>
                <a:effectLst>
                  <a:outerShdw blurRad="38100" dist="38100" dir="2700000" algn="tl">
                    <a:srgbClr val="000000">
                      <a:alpha val="43137"/>
                    </a:srgbClr>
                  </a:outerShdw>
                </a:effectLst>
                <a:latin typeface="Eras Medium ITC" panose="020B0602030504020804" pitchFamily="34" charset="0"/>
              </a:rPr>
              <a:t>SIEMPRE SE HARÁ A TRAVÉS DEL TUTOR/A </a:t>
            </a:r>
          </a:p>
          <a:p>
            <a:pPr algn="just"/>
            <a:r>
              <a:rPr lang="es-ES" sz="2800" dirty="0" smtClean="0">
                <a:solidFill>
                  <a:srgbClr val="C00000"/>
                </a:solidFill>
                <a:effectLst>
                  <a:outerShdw blurRad="38100" dist="38100" dir="2700000" algn="tl">
                    <a:srgbClr val="000000">
                      <a:alpha val="43137"/>
                    </a:srgbClr>
                  </a:outerShdw>
                </a:effectLst>
                <a:latin typeface="Eras Medium ITC" panose="020B0602030504020804" pitchFamily="34" charset="0"/>
              </a:rPr>
              <a:t>PARA ELLO SE SEGUIRÁ EL PROCEDIMIENTO ANTERIOR</a:t>
            </a:r>
            <a:endParaRPr lang="es-ES" sz="2800" dirty="0">
              <a:solidFill>
                <a:srgbClr val="C00000"/>
              </a:solidFill>
              <a:effectLst>
                <a:outerShdw blurRad="38100" dist="38100" dir="2700000" algn="tl">
                  <a:srgbClr val="000000">
                    <a:alpha val="43137"/>
                  </a:srgbClr>
                </a:outerShdw>
              </a:effectLst>
              <a:latin typeface="Eras Medium ITC" panose="020B0602030504020804" pitchFamily="34" charset="0"/>
            </a:endParaRPr>
          </a:p>
        </p:txBody>
      </p:sp>
    </p:spTree>
    <p:custDataLst>
      <p:tags r:id="rId1"/>
    </p:custDataLst>
    <p:extLst>
      <p:ext uri="{BB962C8B-B14F-4D97-AF65-F5344CB8AC3E}">
        <p14:creationId xmlns:p14="http://schemas.microsoft.com/office/powerpoint/2010/main" val="2640855484"/>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5630" y="1895610"/>
            <a:ext cx="2678858" cy="2859752"/>
          </a:xfrm>
          <a:prstGeom prst="roundRect">
            <a:avLst>
              <a:gd name="adj" fmla="val 8594"/>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CON EL CENTRO</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8" name="7 CuadroTexto"/>
          <p:cNvSpPr txBox="1"/>
          <p:nvPr/>
        </p:nvSpPr>
        <p:spPr>
          <a:xfrm>
            <a:off x="467543" y="1434262"/>
            <a:ext cx="568863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Blip>
                <a:blip r:embed="rId5"/>
              </a:buBlip>
            </a:pPr>
            <a:r>
              <a:rPr lang="es-ES" sz="1600" dirty="0" smtClean="0">
                <a:effectLst>
                  <a:outerShdw blurRad="38100" dist="38100" dir="2700000" algn="tl">
                    <a:srgbClr val="000000">
                      <a:alpha val="43137"/>
                    </a:srgbClr>
                  </a:outerShdw>
                </a:effectLst>
                <a:latin typeface="Tw Cen MT" panose="020B0602020104020603" pitchFamily="34" charset="0"/>
              </a:rPr>
              <a:t>RECLAMACIONES DE NOTAS O DE CUALQUIER OTRA ÍNDOLE</a:t>
            </a:r>
          </a:p>
        </p:txBody>
      </p:sp>
      <p:sp>
        <p:nvSpPr>
          <p:cNvPr id="5" name="4 CuadroTexto"/>
          <p:cNvSpPr txBox="1"/>
          <p:nvPr/>
        </p:nvSpPr>
        <p:spPr>
          <a:xfrm>
            <a:off x="467543" y="1895610"/>
            <a:ext cx="5688633"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buFont typeface="+mj-lt"/>
              <a:buAutoNum type="arabicPeriod"/>
            </a:pPr>
            <a:r>
              <a:rPr lang="es-ES" dirty="0" smtClean="0">
                <a:latin typeface="Tw Cen MT" panose="020B0602020104020603" pitchFamily="34" charset="0"/>
              </a:rPr>
              <a:t>Recabar información acerca del hecho consultando con el tutor/a docente del alumno/a</a:t>
            </a:r>
          </a:p>
          <a:p>
            <a:pPr marL="342900" indent="-342900">
              <a:buFont typeface="+mj-lt"/>
              <a:buAutoNum type="arabicPeriod"/>
            </a:pPr>
            <a:r>
              <a:rPr lang="es-ES" dirty="0" smtClean="0">
                <a:latin typeface="Tw Cen MT" panose="020B0602020104020603" pitchFamily="34" charset="0"/>
              </a:rPr>
              <a:t>En caso de no obtener respuesta satisfactoria se solicitará entrevista personal con el/los profesores/as en cuestión. Este hecho se realizará conforme a la solicitud de cita con el profesor.</a:t>
            </a:r>
          </a:p>
          <a:p>
            <a:pPr marL="342900" indent="-342900">
              <a:buFont typeface="+mj-lt"/>
              <a:buAutoNum type="arabicPeriod"/>
            </a:pPr>
            <a:r>
              <a:rPr lang="es-ES" dirty="0" smtClean="0">
                <a:latin typeface="Tw Cen MT" panose="020B0602020104020603" pitchFamily="34" charset="0"/>
              </a:rPr>
              <a:t>Si no existe acuerdo satisfactorio, se SOLICITARÁ POR ESCRITO  en instancia dirigida al Jefe de Estudios o Director y presentándolo en la Secretaría del Centro.</a:t>
            </a:r>
          </a:p>
          <a:p>
            <a:pPr marL="342900" indent="-342900">
              <a:buFont typeface="+mj-lt"/>
              <a:buAutoNum type="arabicPeriod"/>
            </a:pPr>
            <a:r>
              <a:rPr lang="es-ES" dirty="0" smtClean="0">
                <a:latin typeface="Tw Cen MT" panose="020B0602020104020603" pitchFamily="34" charset="0"/>
              </a:rPr>
              <a:t>En este caso se dará respuesta  por escrito a la familia en plazo de 48 a 72 horas </a:t>
            </a:r>
          </a:p>
          <a:p>
            <a:pPr marL="342900" indent="-342900">
              <a:buFont typeface="+mj-lt"/>
              <a:buAutoNum type="arabicPeriod"/>
            </a:pPr>
            <a:endParaRPr lang="es-ES" dirty="0">
              <a:latin typeface="Tw Cen MT" panose="020B0602020104020603" pitchFamily="34" charset="0"/>
            </a:endParaRPr>
          </a:p>
        </p:txBody>
      </p:sp>
      <p:pic>
        <p:nvPicPr>
          <p:cNvPr id="9" name="Picture 2" descr="C:\Users\Santiago\AppData\Local\Microsoft\Windows\Temporary Internet Files\Content.IE5\VW4TC4FM\MC900433883[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51520" y="5373216"/>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187625" y="5590110"/>
            <a:ext cx="770485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es-ES" dirty="0" smtClean="0">
                <a:solidFill>
                  <a:srgbClr val="C00000"/>
                </a:solidFill>
                <a:effectLst>
                  <a:outerShdw blurRad="38100" dist="38100" dir="2700000" algn="tl">
                    <a:srgbClr val="000000">
                      <a:alpha val="43137"/>
                    </a:srgbClr>
                  </a:outerShdw>
                </a:effectLst>
                <a:latin typeface="Eras Medium ITC" panose="020B0602030504020804" pitchFamily="34" charset="0"/>
              </a:rPr>
              <a:t>NUNCA DEBEN SALTARSE ESTE ORDEN  PUES DE LO CONTRARIO NO PODRÁ SER ATENDIDA LA RECLAMACIÓN DEBIDAMENTE</a:t>
            </a:r>
            <a:endParaRPr lang="es-ES" dirty="0">
              <a:solidFill>
                <a:srgbClr val="C00000"/>
              </a:solidFill>
              <a:effectLst>
                <a:outerShdw blurRad="38100" dist="38100" dir="2700000" algn="tl">
                  <a:srgbClr val="000000">
                    <a:alpha val="43137"/>
                  </a:srgbClr>
                </a:outerShdw>
              </a:effectLst>
              <a:latin typeface="Eras Medium ITC" panose="020B0602030504020804" pitchFamily="34" charset="0"/>
            </a:endParaRPr>
          </a:p>
        </p:txBody>
      </p:sp>
    </p:spTree>
    <p:custDataLst>
      <p:tags r:id="rId1"/>
    </p:custDataLst>
    <p:extLst>
      <p:ext uri="{BB962C8B-B14F-4D97-AF65-F5344CB8AC3E}">
        <p14:creationId xmlns:p14="http://schemas.microsoft.com/office/powerpoint/2010/main" val="216528240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3837" y="2374826"/>
            <a:ext cx="1794328" cy="1915493"/>
          </a:xfrm>
          <a:prstGeom prst="roundRect">
            <a:avLst>
              <a:gd name="adj" fmla="val 8594"/>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CON EL CENTRO</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8" name="7 CuadroTexto"/>
          <p:cNvSpPr txBox="1"/>
          <p:nvPr/>
        </p:nvSpPr>
        <p:spPr>
          <a:xfrm>
            <a:off x="467543" y="1434262"/>
            <a:ext cx="568863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Blip>
                <a:blip r:embed="rId5"/>
              </a:buBlip>
            </a:pPr>
            <a:r>
              <a:rPr lang="es-ES" sz="1600" dirty="0" smtClean="0">
                <a:effectLst>
                  <a:outerShdw blurRad="38100" dist="38100" dir="2700000" algn="tl">
                    <a:srgbClr val="000000">
                      <a:alpha val="43137"/>
                    </a:srgbClr>
                  </a:outerShdw>
                </a:effectLst>
                <a:latin typeface="Tw Cen MT" panose="020B0602020104020603" pitchFamily="34" charset="0"/>
              </a:rPr>
              <a:t>RECLAMACIÓN DE CALIFICACIONES O PETICIÓN DE EXÁMENES</a:t>
            </a:r>
          </a:p>
        </p:txBody>
      </p:sp>
      <p:sp>
        <p:nvSpPr>
          <p:cNvPr id="5" name="4 CuadroTexto"/>
          <p:cNvSpPr txBox="1"/>
          <p:nvPr/>
        </p:nvSpPr>
        <p:spPr>
          <a:xfrm>
            <a:off x="251521" y="1895610"/>
            <a:ext cx="6696743" cy="480131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dirty="0" smtClean="0">
                <a:latin typeface="Tw Cen MT" panose="020B0602020104020603" pitchFamily="34" charset="0"/>
              </a:rPr>
              <a:t>El protocolo de Reclamación de CALIFICACIONES se encuentra recogido en el D. 327/2010  de la siguiente forma</a:t>
            </a:r>
          </a:p>
          <a:p>
            <a:pPr marL="342900" indent="-342900">
              <a:buFont typeface="+mj-lt"/>
              <a:buAutoNum type="arabicPeriod"/>
            </a:pPr>
            <a:r>
              <a:rPr lang="es-ES" dirty="0" smtClean="0">
                <a:latin typeface="Tw Cen MT" panose="020B0602020104020603" pitchFamily="34" charset="0"/>
              </a:rPr>
              <a:t> Una vez publicada oficialmente la calificación, los tutores legales (si es menor) o el propio alumno ( si es mayor de edad), podrán dirigir ,mediante instancia adecuada  y en plazo de 48 horas, petición de revisión de exámenes y/o calificaciones.</a:t>
            </a:r>
          </a:p>
          <a:p>
            <a:pPr marL="342900" indent="-342900">
              <a:buFont typeface="+mj-lt"/>
              <a:buAutoNum type="arabicPeriod"/>
            </a:pPr>
            <a:r>
              <a:rPr lang="es-ES" dirty="0" smtClean="0">
                <a:latin typeface="Tw Cen MT" panose="020B0602020104020603" pitchFamily="34" charset="0"/>
              </a:rPr>
              <a:t>La instancia debe dirigirse al Jefe de Estudios y especificar CLÁRAMENTE  el tipo de petición que se realiza. ( el impreso se facilitará en secretaría o podrá descargarlo de nuestra Web.</a:t>
            </a:r>
          </a:p>
          <a:p>
            <a:pPr marL="342900" indent="-342900">
              <a:buFont typeface="+mj-lt"/>
              <a:buAutoNum type="arabicPeriod"/>
            </a:pPr>
            <a:r>
              <a:rPr lang="es-ES" dirty="0" smtClean="0">
                <a:latin typeface="Tw Cen MT" panose="020B0602020104020603" pitchFamily="34" charset="0"/>
              </a:rPr>
              <a:t>El Jefe de Estudios ordenará al Departamento en cuestión la revisión y aclaración de la petición , solicitando dictamen de la reclamación a la Jefatura del Departamento.</a:t>
            </a:r>
          </a:p>
          <a:p>
            <a:pPr marL="342900" indent="-342900">
              <a:buFont typeface="+mj-lt"/>
              <a:buAutoNum type="arabicPeriod"/>
            </a:pPr>
            <a:r>
              <a:rPr lang="es-ES" dirty="0" smtClean="0">
                <a:latin typeface="Tw Cen MT" panose="020B0602020104020603" pitchFamily="34" charset="0"/>
              </a:rPr>
              <a:t>Posteriormente, y en función de la resolución del Departamento, el Jefe de Estudios comunicará al Reclamante la mencionada resolución </a:t>
            </a:r>
          </a:p>
          <a:p>
            <a:pPr marL="342900" indent="-342900">
              <a:buFont typeface="+mj-lt"/>
              <a:buAutoNum type="arabicPeriod"/>
            </a:pPr>
            <a:r>
              <a:rPr lang="es-ES" dirty="0" smtClean="0">
                <a:latin typeface="Tw Cen MT" panose="020B0602020104020603" pitchFamily="34" charset="0"/>
              </a:rPr>
              <a:t>El Reclamante podrá elevar reclamación en 2ª instancia a la Delegación Territorial si no estuviera satisfecho con el resultado </a:t>
            </a:r>
            <a:endParaRPr lang="es-ES" dirty="0">
              <a:latin typeface="Tw Cen MT" panose="020B0602020104020603" pitchFamily="34" charset="0"/>
            </a:endParaRPr>
          </a:p>
        </p:txBody>
      </p:sp>
    </p:spTree>
    <p:custDataLst>
      <p:tags r:id="rId1"/>
    </p:custDataLst>
    <p:extLst>
      <p:ext uri="{BB962C8B-B14F-4D97-AF65-F5344CB8AC3E}">
        <p14:creationId xmlns:p14="http://schemas.microsoft.com/office/powerpoint/2010/main" val="224674742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1587" y="1417081"/>
            <a:ext cx="1794328" cy="1915493"/>
          </a:xfrm>
          <a:prstGeom prst="roundRect">
            <a:avLst>
              <a:gd name="adj" fmla="val 8594"/>
            </a:avLst>
          </a:prstGeom>
          <a:ln/>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CON EL CENTRO</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8" name="7 CuadroTexto"/>
          <p:cNvSpPr txBox="1"/>
          <p:nvPr/>
        </p:nvSpPr>
        <p:spPr>
          <a:xfrm>
            <a:off x="467543" y="1434262"/>
            <a:ext cx="568863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lgn="just">
              <a:buBlip>
                <a:blip r:embed="rId5"/>
              </a:buBlip>
            </a:pPr>
            <a:r>
              <a:rPr lang="es-ES" sz="1600" dirty="0" smtClean="0">
                <a:effectLst>
                  <a:outerShdw blurRad="38100" dist="38100" dir="2700000" algn="tl">
                    <a:srgbClr val="000000">
                      <a:alpha val="43137"/>
                    </a:srgbClr>
                  </a:outerShdw>
                </a:effectLst>
                <a:latin typeface="Tw Cen MT" panose="020B0602020104020603" pitchFamily="34" charset="0"/>
              </a:rPr>
              <a:t>RECLAMACIÓN DE CALIFICACIONES O PETICIÓN DE EXÁMENES</a:t>
            </a:r>
          </a:p>
        </p:txBody>
      </p:sp>
      <p:sp>
        <p:nvSpPr>
          <p:cNvPr id="5" name="4 CuadroTexto"/>
          <p:cNvSpPr txBox="1"/>
          <p:nvPr/>
        </p:nvSpPr>
        <p:spPr>
          <a:xfrm>
            <a:off x="179512" y="1895610"/>
            <a:ext cx="6840066"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S" dirty="0" smtClean="0">
                <a:ln w="0"/>
                <a:solidFill>
                  <a:schemeClr val="tx1"/>
                </a:solidFill>
                <a:effectLst>
                  <a:glow rad="101600">
                    <a:schemeClr val="accent4">
                      <a:satMod val="175000"/>
                      <a:alpha val="40000"/>
                    </a:schemeClr>
                  </a:glow>
                  <a:outerShdw blurRad="38100" dist="25400" dir="5400000" algn="ctr" rotWithShape="0">
                    <a:srgbClr val="6E747A">
                      <a:alpha val="43000"/>
                    </a:srgbClr>
                  </a:outerShdw>
                </a:effectLst>
                <a:latin typeface="Tw Cen MT" panose="020B0602020104020603" pitchFamily="34" charset="0"/>
              </a:rPr>
              <a:t>La legislación define los controles o exámenes del alumnado como parte del expediente de este, y por tanto con derecho a solicitar copia de él en el momento que lo necesite o considere oportuno. Por tanto, el alumnado (si fuese mayor de edad ) o los tutores legales (si fuese menor y en su representación), podrán solicitar por escrito copia de su expediente.</a:t>
            </a:r>
            <a:r>
              <a:rPr lang="es-ES" dirty="0" smtClean="0">
                <a:solidFill>
                  <a:schemeClr val="tx1"/>
                </a:solidFill>
                <a:latin typeface="Tw Cen MT" panose="020B0602020104020603" pitchFamily="34" charset="0"/>
              </a:rPr>
              <a:t> </a:t>
            </a:r>
            <a:r>
              <a:rPr lang="es-ES" dirty="0" smtClean="0">
                <a:latin typeface="Tw Cen MT" panose="020B0602020104020603" pitchFamily="34" charset="0"/>
              </a:rPr>
              <a:t>Para ello procederán de la siguiente manera:</a:t>
            </a:r>
          </a:p>
          <a:p>
            <a:pPr algn="just"/>
            <a:endParaRPr lang="es-ES" dirty="0" smtClean="0">
              <a:latin typeface="Tw Cen MT" panose="020B0602020104020603" pitchFamily="34" charset="0"/>
            </a:endParaRPr>
          </a:p>
          <a:p>
            <a:pPr marL="342900" indent="-342900">
              <a:buFont typeface="+mj-lt"/>
              <a:buAutoNum type="arabicPeriod"/>
            </a:pPr>
            <a:r>
              <a:rPr lang="es-ES" dirty="0" smtClean="0">
                <a:latin typeface="Tw Cen MT" panose="020B0602020104020603" pitchFamily="34" charset="0"/>
              </a:rPr>
              <a:t> Solicitar por escrito al tutor/a docente  si se trata de exámenes, controles , actividades escritas o trabajoso a la Secretaria del Centro si fuese parte del expediente administrativo , las copias que desee indicando claramente lo que solicita y el fin para el que lo necesita.</a:t>
            </a:r>
          </a:p>
          <a:p>
            <a:pPr marL="342900" indent="-342900">
              <a:buFont typeface="+mj-lt"/>
              <a:buAutoNum type="arabicPeriod"/>
            </a:pPr>
            <a:r>
              <a:rPr lang="es-ES" dirty="0" smtClean="0">
                <a:latin typeface="Tw Cen MT" panose="020B0602020104020603" pitchFamily="34" charset="0"/>
              </a:rPr>
              <a:t>En el momento de recibir el documento solicitado firmará el recibí dejando copia de éste a cargo del tutor/a docente o de la secretaría </a:t>
            </a:r>
            <a:endParaRPr lang="es-ES" dirty="0">
              <a:latin typeface="Tw Cen MT" panose="020B0602020104020603" pitchFamily="34" charset="0"/>
            </a:endParaRPr>
          </a:p>
        </p:txBody>
      </p:sp>
      <p:pic>
        <p:nvPicPr>
          <p:cNvPr id="9" name="Picture 2" descr="C:\Users\Santiago\AppData\Local\Microsoft\Windows\Temporary Internet Files\Content.IE5\VW4TC4FM\MC900433883[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39055" y="5760143"/>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1167712" y="5951021"/>
            <a:ext cx="7436736" cy="64633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s-ES" dirty="0" smtClean="0">
                <a:solidFill>
                  <a:srgbClr val="C00000"/>
                </a:solidFill>
                <a:effectLst>
                  <a:outerShdw blurRad="38100" dist="38100" dir="2700000" algn="tl">
                    <a:srgbClr val="000000">
                      <a:alpha val="43137"/>
                    </a:srgbClr>
                  </a:outerShdw>
                </a:effectLst>
                <a:latin typeface="Eras Medium ITC" panose="020B0602030504020804" pitchFamily="34" charset="0"/>
              </a:rPr>
              <a:t>NUNCA DEBE SALTARSE ESTE ORDEN  PUES DE LO CONTRARIO NO PODRÁ SER ATENDIDA LA RECLAMACIÓN DEBIDAMENTE</a:t>
            </a:r>
            <a:endParaRPr lang="es-ES" dirty="0">
              <a:solidFill>
                <a:srgbClr val="C00000"/>
              </a:solidFill>
              <a:effectLst>
                <a:outerShdw blurRad="38100" dist="38100" dir="2700000" algn="tl">
                  <a:srgbClr val="000000">
                    <a:alpha val="43137"/>
                  </a:srgbClr>
                </a:outerShdw>
              </a:effectLst>
              <a:latin typeface="Eras Medium ITC" panose="020B0602030504020804" pitchFamily="34" charset="0"/>
            </a:endParaRPr>
          </a:p>
        </p:txBody>
      </p:sp>
    </p:spTree>
    <p:custDataLst>
      <p:tags r:id="rId1"/>
    </p:custDataLst>
    <p:extLst>
      <p:ext uri="{BB962C8B-B14F-4D97-AF65-F5344CB8AC3E}">
        <p14:creationId xmlns:p14="http://schemas.microsoft.com/office/powerpoint/2010/main" val="154443391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2" y="1268760"/>
            <a:ext cx="8424937" cy="1512168"/>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1800" dirty="0" smtClean="0">
                <a:effectLst>
                  <a:glow rad="139700">
                    <a:schemeClr val="accent5">
                      <a:satMod val="175000"/>
                      <a:alpha val="40000"/>
                    </a:schemeClr>
                  </a:glow>
                </a:effectLst>
                <a:latin typeface="Tw Cen MT" panose="020B0602020104020603" pitchFamily="34" charset="0"/>
              </a:rPr>
              <a:t>Es OBLIGACIÓN  del alumnado la asistencia diaria y a su hora a clase, y sobre  los tutores legales recae la RESPONSABILIDAD Y OBLIGACIÓN  de procurar que esto sea así .</a:t>
            </a:r>
            <a:br>
              <a:rPr lang="es-ES" sz="1800" dirty="0" smtClean="0">
                <a:effectLst>
                  <a:glow rad="139700">
                    <a:schemeClr val="accent5">
                      <a:satMod val="175000"/>
                      <a:alpha val="40000"/>
                    </a:schemeClr>
                  </a:glow>
                </a:effectLst>
                <a:latin typeface="Tw Cen MT" panose="020B0602020104020603" pitchFamily="34" charset="0"/>
              </a:rPr>
            </a:br>
            <a:r>
              <a:rPr lang="es-ES" sz="1800" dirty="0" smtClean="0">
                <a:latin typeface="Tw Cen MT" panose="020B0602020104020603" pitchFamily="34" charset="0"/>
              </a:rPr>
              <a:t>Cuando los padres/madres reciban comunicación del Centro de la ausencia de un alumno deberán proceder de la siguiente forma</a:t>
            </a:r>
            <a:endParaRPr lang="es-ES" sz="1800" dirty="0">
              <a:latin typeface="Tw Cen MT" panose="020B0602020104020603" pitchFamily="34" charset="0"/>
            </a:endParaRPr>
          </a:p>
        </p:txBody>
      </p:sp>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ASISTENCIA</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1" name="10 CuadroTexto"/>
          <p:cNvSpPr txBox="1"/>
          <p:nvPr/>
        </p:nvSpPr>
        <p:spPr>
          <a:xfrm>
            <a:off x="2339750" y="3089975"/>
            <a:ext cx="6552729" cy="1569660"/>
          </a:xfrm>
          <a:prstGeom prst="rect">
            <a:avLst/>
          </a:prstGeom>
          <a:effectLst>
            <a:glow rad="139700">
              <a:schemeClr val="accent3">
                <a:satMod val="175000"/>
                <a:alpha val="40000"/>
              </a:schemeClr>
            </a:glow>
            <a:outerShdw blurRad="50800" dist="25400" dir="5400000" rotWithShape="0">
              <a:srgbClr val="000000">
                <a:alpha val="45000"/>
              </a:srgb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sz="2400" dirty="0" smtClean="0">
                <a:solidFill>
                  <a:srgbClr val="C00000"/>
                </a:solidFill>
                <a:effectLst>
                  <a:outerShdw blurRad="38100" dist="38100" dir="2700000" algn="tl">
                    <a:srgbClr val="000000">
                      <a:alpha val="43137"/>
                    </a:srgbClr>
                  </a:outerShdw>
                </a:effectLst>
                <a:latin typeface="Tw Cen MT" panose="020B0602020104020603" pitchFamily="34" charset="0"/>
              </a:rPr>
              <a:t>En el caso de que no sea conocedor de la ausencia deberá antes de nada llamar al Centro y confirmar que no es un error informático. En cuyo caso se le solucionará en el momento.</a:t>
            </a:r>
            <a:endParaRPr lang="es-ES" sz="2400" dirty="0">
              <a:solidFill>
                <a:srgbClr val="C00000"/>
              </a:solidFill>
              <a:effectLst>
                <a:outerShdw blurRad="38100" dist="38100" dir="2700000" algn="tl">
                  <a:srgbClr val="000000">
                    <a:alpha val="43137"/>
                  </a:srgbClr>
                </a:outerShdw>
              </a:effectLst>
              <a:latin typeface="Tw Cen MT" panose="020B0602020104020603" pitchFamily="34" charset="0"/>
            </a:endParaRPr>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95635">
            <a:off x="102429" y="2286472"/>
            <a:ext cx="1944216" cy="39604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2" y="1268760"/>
            <a:ext cx="8424937" cy="144016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1800" dirty="0" smtClean="0">
                <a:effectLst>
                  <a:glow rad="139700">
                    <a:schemeClr val="accent5">
                      <a:satMod val="175000"/>
                      <a:alpha val="40000"/>
                    </a:schemeClr>
                  </a:glow>
                </a:effectLst>
                <a:latin typeface="Tw Cen MT" panose="020B0602020104020603" pitchFamily="34" charset="0"/>
              </a:rPr>
              <a:t>Es OBLIGACIÓN  del alumnado la asistencia diaria y a su hora a clase, y sobre  los tutores legales recae la RESPONSABILIDAD Y OBLIGACIÓN  de procurar que esto sea así .</a:t>
            </a:r>
            <a:br>
              <a:rPr lang="es-ES" sz="1800" dirty="0" smtClean="0">
                <a:effectLst>
                  <a:glow rad="139700">
                    <a:schemeClr val="accent5">
                      <a:satMod val="175000"/>
                      <a:alpha val="40000"/>
                    </a:schemeClr>
                  </a:glow>
                </a:effectLst>
                <a:latin typeface="Tw Cen MT" panose="020B0602020104020603" pitchFamily="34" charset="0"/>
              </a:rPr>
            </a:br>
            <a:r>
              <a:rPr lang="es-ES" sz="1800" dirty="0" smtClean="0">
                <a:latin typeface="Tw Cen MT" panose="020B0602020104020603" pitchFamily="34" charset="0"/>
              </a:rPr>
              <a:t>Cuando los padres/madres reciban comunicación del Centro de la ausencia de un alumno deberán proceder de la siguiente forma</a:t>
            </a:r>
            <a:endParaRPr lang="es-ES" sz="1800" dirty="0">
              <a:latin typeface="Tw Cen MT" panose="020B0602020104020603" pitchFamily="34" charset="0"/>
            </a:endParaRPr>
          </a:p>
        </p:txBody>
      </p:sp>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ASISTENCIA</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2" name="11 CuadroTexto"/>
          <p:cNvSpPr txBox="1"/>
          <p:nvPr/>
        </p:nvSpPr>
        <p:spPr>
          <a:xfrm>
            <a:off x="467542" y="3078252"/>
            <a:ext cx="6336707"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 dirty="0" smtClean="0">
                <a:solidFill>
                  <a:srgbClr val="C00000"/>
                </a:solidFill>
                <a:effectLst>
                  <a:outerShdw blurRad="38100" dist="38100" dir="2700000" algn="tl">
                    <a:srgbClr val="000000">
                      <a:alpha val="43137"/>
                    </a:srgbClr>
                  </a:outerShdw>
                </a:effectLst>
                <a:latin typeface="Tw Cen MT" panose="020B0602020104020603" pitchFamily="34" charset="0"/>
              </a:rPr>
              <a:t>Si fuesen conocedores de la ausencia, tomarán las medidas siguientes:</a:t>
            </a:r>
          </a:p>
          <a:p>
            <a:pPr marL="342900" indent="-342900">
              <a:buFont typeface="+mj-lt"/>
              <a:buAutoNum type="arabicPeriod"/>
            </a:pPr>
            <a:r>
              <a:rPr lang="es-ES" b="1" dirty="0" smtClean="0">
                <a:ln w="12700">
                  <a:solidFill>
                    <a:schemeClr val="accent3">
                      <a:lumMod val="50000"/>
                    </a:schemeClr>
                  </a:solidFill>
                  <a:prstDash val="solid"/>
                </a:ln>
                <a:solidFill>
                  <a:schemeClr val="accent5">
                    <a:lumMod val="50000"/>
                  </a:schemeClr>
                </a:solidFill>
                <a:effectLst>
                  <a:innerShdw blurRad="177800">
                    <a:schemeClr val="accent3">
                      <a:lumMod val="50000"/>
                    </a:schemeClr>
                  </a:innerShdw>
                </a:effectLst>
                <a:latin typeface="Tw Cen MT" panose="020B0602020104020603" pitchFamily="34" charset="0"/>
              </a:rPr>
              <a:t>Recogerán en Consejería el impreso destinado a justificar las ausencias.</a:t>
            </a:r>
          </a:p>
          <a:p>
            <a:pPr marL="342900" indent="-342900">
              <a:buFont typeface="+mj-lt"/>
              <a:buAutoNum type="arabicPeriod"/>
            </a:pPr>
            <a:r>
              <a:rPr lang="es-ES" b="1" dirty="0" smtClean="0">
                <a:ln w="12700">
                  <a:solidFill>
                    <a:schemeClr val="accent3">
                      <a:lumMod val="50000"/>
                    </a:schemeClr>
                  </a:solidFill>
                  <a:prstDash val="solid"/>
                </a:ln>
                <a:solidFill>
                  <a:schemeClr val="accent5">
                    <a:lumMod val="50000"/>
                  </a:schemeClr>
                </a:solidFill>
                <a:effectLst>
                  <a:innerShdw blurRad="177800">
                    <a:schemeClr val="accent3">
                      <a:lumMod val="50000"/>
                    </a:schemeClr>
                  </a:innerShdw>
                </a:effectLst>
                <a:latin typeface="Tw Cen MT" panose="020B0602020104020603" pitchFamily="34" charset="0"/>
              </a:rPr>
              <a:t>Lo rellenarán adecuadamente en todos los campos, lo firmarán  y lo entregarán al tutor/a en del alumno para que este/a pueda a su criterio justificar la ausencia o no.</a:t>
            </a:r>
          </a:p>
          <a:p>
            <a:pPr marL="342900" indent="-342900">
              <a:buFont typeface="+mj-lt"/>
              <a:buAutoNum type="arabicPeriod"/>
            </a:pPr>
            <a:r>
              <a:rPr lang="es-ES" b="1" dirty="0" smtClean="0">
                <a:ln w="12700">
                  <a:solidFill>
                    <a:schemeClr val="accent3">
                      <a:lumMod val="50000"/>
                    </a:schemeClr>
                  </a:solidFill>
                  <a:prstDash val="solid"/>
                </a:ln>
                <a:solidFill>
                  <a:schemeClr val="accent5">
                    <a:lumMod val="50000"/>
                  </a:schemeClr>
                </a:solidFill>
                <a:effectLst>
                  <a:innerShdw blurRad="177800">
                    <a:schemeClr val="accent3">
                      <a:lumMod val="50000"/>
                    </a:schemeClr>
                  </a:innerShdw>
                </a:effectLst>
                <a:latin typeface="Tw Cen MT" panose="020B0602020104020603" pitchFamily="34" charset="0"/>
              </a:rPr>
              <a:t>Si la justificación no se considerase suficiente, se informará a los padres/madres del hecho para que lo tengan presente.</a:t>
            </a:r>
          </a:p>
          <a:p>
            <a:pPr marL="342900" indent="-342900">
              <a:buFont typeface="+mj-lt"/>
              <a:buAutoNum type="arabicPeriod"/>
            </a:pPr>
            <a:r>
              <a:rPr lang="es-ES" b="1" dirty="0" smtClean="0">
                <a:ln w="12700">
                  <a:solidFill>
                    <a:schemeClr val="accent3">
                      <a:lumMod val="50000"/>
                    </a:schemeClr>
                  </a:solidFill>
                  <a:prstDash val="solid"/>
                </a:ln>
                <a:solidFill>
                  <a:schemeClr val="accent5">
                    <a:lumMod val="50000"/>
                  </a:schemeClr>
                </a:solidFill>
                <a:effectLst>
                  <a:innerShdw blurRad="177800">
                    <a:schemeClr val="accent3">
                      <a:lumMod val="50000"/>
                    </a:schemeClr>
                  </a:innerShdw>
                </a:effectLst>
                <a:latin typeface="Tw Cen MT" panose="020B0602020104020603" pitchFamily="34" charset="0"/>
              </a:rPr>
              <a:t>El tutor/a docente tiene concedida autoridad para determinar si la justificación presentada es válida y suficiente o no ( consultar el Reglamento de normas de funcionamiento del centro)</a:t>
            </a:r>
            <a:endParaRPr lang="es-ES" dirty="0">
              <a:solidFill>
                <a:schemeClr val="accent5">
                  <a:lumMod val="50000"/>
                </a:schemeClr>
              </a:solidFill>
              <a:effectLst>
                <a:outerShdw blurRad="38100" dist="38100" dir="2700000" algn="tl">
                  <a:srgbClr val="000000">
                    <a:alpha val="43137"/>
                  </a:srgbClr>
                </a:outerShdw>
              </a:effectLst>
              <a:latin typeface="Tw Cen MT" panose="020B0602020104020603" pitchFamily="34" charset="0"/>
            </a:endParaRPr>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19898">
            <a:off x="6948264" y="1961250"/>
            <a:ext cx="1800200" cy="39604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8135605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2" y="1268760"/>
            <a:ext cx="8424937" cy="1440160"/>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es-ES" sz="1800" dirty="0" smtClean="0">
                <a:effectLst>
                  <a:glow rad="139700">
                    <a:schemeClr val="accent5">
                      <a:satMod val="175000"/>
                      <a:alpha val="40000"/>
                    </a:schemeClr>
                  </a:glow>
                </a:effectLst>
                <a:latin typeface="Tw Cen MT" panose="020B0602020104020603" pitchFamily="34" charset="0"/>
              </a:rPr>
              <a:t>Es OBLIGACIÓN  del alumnado la asistencia diaria y a su hora a clase, y sobre  los tutores legales recae la RESPONSABILIDAD Y OBLIGACIÓN  de procurar que esto sea así .</a:t>
            </a:r>
            <a:br>
              <a:rPr lang="es-ES" sz="1800" dirty="0" smtClean="0">
                <a:effectLst>
                  <a:glow rad="139700">
                    <a:schemeClr val="accent5">
                      <a:satMod val="175000"/>
                      <a:alpha val="40000"/>
                    </a:schemeClr>
                  </a:glow>
                </a:effectLst>
                <a:latin typeface="Tw Cen MT" panose="020B0602020104020603" pitchFamily="34" charset="0"/>
              </a:rPr>
            </a:br>
            <a:r>
              <a:rPr lang="es-ES" sz="1800" dirty="0" smtClean="0">
                <a:latin typeface="Tw Cen MT" panose="020B0602020104020603" pitchFamily="34" charset="0"/>
              </a:rPr>
              <a:t>Cuando los padres/madres reciban comunicación del Centro de la ausencia de un alumno deberán proceder de la siguiente forma</a:t>
            </a:r>
            <a:endParaRPr lang="es-ES" sz="1800" dirty="0">
              <a:latin typeface="Tw Cen MT" panose="020B0602020104020603" pitchFamily="34" charset="0"/>
            </a:endParaRPr>
          </a:p>
        </p:txBody>
      </p:sp>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PROTOCOLO DE ACTUACIÓN DE LAS FAMILIAS EN LA RELACIÓN ASISTENCIA</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3" name="12 CuadroTexto"/>
          <p:cNvSpPr txBox="1"/>
          <p:nvPr/>
        </p:nvSpPr>
        <p:spPr>
          <a:xfrm>
            <a:off x="467543" y="3365120"/>
            <a:ext cx="6048674" cy="3170099"/>
          </a:xfrm>
          <a:prstGeom prst="rect">
            <a:avLst/>
          </a:prstGeom>
          <a:effectLst>
            <a:glow rad="228600">
              <a:schemeClr val="accent2">
                <a:satMod val="175000"/>
                <a:alpha val="40000"/>
              </a:schemeClr>
            </a:glow>
            <a:outerShdw blurRad="50800" dist="25400" dir="5400000" rotWithShape="0">
              <a:srgbClr val="000000">
                <a:alpha val="45000"/>
              </a:srgbClr>
            </a:outerShdw>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s-ES" sz="20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LA NO JUSTIFICACIÓN DE LAS AUSENCIAS DEL ALUMNADO PUEDE OCASIONAR </a:t>
            </a:r>
            <a:r>
              <a:rPr lang="es-ES" sz="2000"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a:t>
            </a:r>
          </a:p>
          <a:p>
            <a:pPr marL="228600" indent="-228600">
              <a:buFont typeface="+mj-lt"/>
              <a:buAutoNum type="arabicPeriod"/>
            </a:pPr>
            <a:r>
              <a:rPr lang="es-ES" sz="2000" dirty="0" smtClean="0">
                <a:solidFill>
                  <a:srgbClr val="C00000"/>
                </a:solidFill>
                <a:effectLst>
                  <a:outerShdw blurRad="38100" dist="38100" dir="2700000" algn="tl">
                    <a:srgbClr val="000000">
                      <a:alpha val="43137"/>
                    </a:srgbClr>
                  </a:outerShdw>
                </a:effectLst>
                <a:latin typeface="Tw Cen MT" panose="020B0602020104020603" pitchFamily="34" charset="0"/>
              </a:rPr>
              <a:t>Pérdida del derecho a la evaluación continua si es alumno de Bachillerato o Ciclo</a:t>
            </a:r>
          </a:p>
          <a:p>
            <a:pPr marL="228600" indent="-228600">
              <a:buFont typeface="+mj-lt"/>
              <a:buAutoNum type="arabicPeriod"/>
            </a:pPr>
            <a:r>
              <a:rPr lang="es-ES" sz="2000" dirty="0" smtClean="0">
                <a:solidFill>
                  <a:srgbClr val="C00000"/>
                </a:solidFill>
                <a:effectLst>
                  <a:outerShdw blurRad="38100" dist="38100" dir="2700000" algn="tl">
                    <a:srgbClr val="000000">
                      <a:alpha val="43137"/>
                    </a:srgbClr>
                  </a:outerShdw>
                </a:effectLst>
                <a:latin typeface="Tw Cen MT" panose="020B0602020104020603" pitchFamily="34" charset="0"/>
              </a:rPr>
              <a:t>Consideración de alumno/a ABSENTISTA si fuese de ESO</a:t>
            </a:r>
          </a:p>
          <a:p>
            <a:pPr marL="228600" indent="-228600">
              <a:buFont typeface="+mj-lt"/>
              <a:buAutoNum type="arabicPeriod"/>
            </a:pPr>
            <a:r>
              <a:rPr lang="es-ES" sz="2000" dirty="0" smtClean="0">
                <a:solidFill>
                  <a:srgbClr val="C00000"/>
                </a:solidFill>
                <a:effectLst>
                  <a:outerShdw blurRad="38100" dist="38100" dir="2700000" algn="tl">
                    <a:srgbClr val="000000">
                      <a:alpha val="43137"/>
                    </a:srgbClr>
                  </a:outerShdw>
                </a:effectLst>
                <a:latin typeface="Tw Cen MT" panose="020B0602020104020603" pitchFamily="34" charset="0"/>
              </a:rPr>
              <a:t>Comunicación del hecho a los Servicios Sociales del Distrito y a la Subcomisión de Absentismo del Distrito, la cual tomaría las medidas que establecen en su reglamento</a:t>
            </a:r>
            <a:endParaRPr lang="es-ES" sz="2000" dirty="0">
              <a:solidFill>
                <a:srgbClr val="C00000"/>
              </a:solidFill>
              <a:effectLst>
                <a:outerShdw blurRad="38100" dist="38100" dir="2700000" algn="tl">
                  <a:srgbClr val="000000">
                    <a:alpha val="43137"/>
                  </a:srgbClr>
                </a:outerShdw>
              </a:effectLst>
              <a:latin typeface="Tw Cen MT" panose="020B0602020104020603" pitchFamily="34" charset="0"/>
            </a:endParaRPr>
          </a:p>
        </p:txBody>
      </p:sp>
      <p:pic>
        <p:nvPicPr>
          <p:cNvPr id="15" name="1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2276871"/>
            <a:ext cx="1800200" cy="396044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7495494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31840" y="692696"/>
            <a:ext cx="5472608" cy="2016224"/>
          </a:xfrm>
          <a:ln/>
          <a:effectLst>
            <a:glow rad="228600">
              <a:schemeClr val="accent3">
                <a:satMod val="175000"/>
                <a:alpha val="40000"/>
              </a:schemeClr>
            </a:glow>
            <a:outerShdw blurRad="50800" dist="25400" dir="5400000" rotWithShape="0">
              <a:srgbClr val="000000">
                <a:alpha val="45000"/>
              </a:srgbClr>
            </a:outerShdw>
          </a:effectLst>
          <a:scene3d>
            <a:camera prst="isometricOffAxis2Left"/>
            <a:lightRig rig="threePt" dir="t"/>
          </a:scene3d>
        </p:spPr>
        <p:style>
          <a:lnRef idx="1">
            <a:schemeClr val="accent3"/>
          </a:lnRef>
          <a:fillRef idx="3">
            <a:schemeClr val="accent3"/>
          </a:fillRef>
          <a:effectRef idx="2">
            <a:schemeClr val="accent3"/>
          </a:effectRef>
          <a:fontRef idx="minor">
            <a:schemeClr val="lt1"/>
          </a:fontRef>
        </p:style>
        <p:txBody>
          <a:bodyPr>
            <a:normAutofit/>
          </a:bodyPr>
          <a:lstStyle/>
          <a:p>
            <a:pPr algn="ctr"/>
            <a:r>
              <a:rPr lang="es-ES" dirty="0" smtClean="0">
                <a:effectLst>
                  <a:glow rad="228600">
                    <a:schemeClr val="accent5">
                      <a:satMod val="175000"/>
                      <a:alpha val="40000"/>
                    </a:schemeClr>
                  </a:glow>
                </a:effectLst>
                <a:latin typeface="Gill Sans Ultra Bold" panose="020B0A02020104020203" pitchFamily="34" charset="0"/>
              </a:rPr>
              <a:t>NORMAS DE CONVIVENCIA</a:t>
            </a:r>
            <a:br>
              <a:rPr lang="es-ES" dirty="0" smtClean="0">
                <a:effectLst>
                  <a:glow rad="228600">
                    <a:schemeClr val="accent5">
                      <a:satMod val="175000"/>
                      <a:alpha val="40000"/>
                    </a:schemeClr>
                  </a:glow>
                </a:effectLst>
                <a:latin typeface="Gill Sans Ultra Bold" panose="020B0A02020104020203" pitchFamily="34" charset="0"/>
              </a:rPr>
            </a:br>
            <a:endParaRPr lang="es-ES" dirty="0">
              <a:effectLst>
                <a:glow rad="228600">
                  <a:schemeClr val="accent5">
                    <a:satMod val="175000"/>
                    <a:alpha val="40000"/>
                  </a:schemeClr>
                </a:glow>
              </a:effectLst>
              <a:latin typeface="Gill Sans Ultra Bold" panose="020B0A02020104020203" pitchFamily="34" charset="0"/>
            </a:endParaRPr>
          </a:p>
        </p:txBody>
      </p:sp>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1125167"/>
            <a:ext cx="3744416" cy="1727769"/>
          </a:xfrm>
          <a:prstGeom prst="ellipse">
            <a:avLst/>
          </a:prstGeom>
          <a:ln>
            <a:noFill/>
          </a:ln>
          <a:effectLst>
            <a:glow>
              <a:schemeClr val="accent5">
                <a:lumMod val="50000"/>
              </a:schemeClr>
            </a:glow>
            <a:outerShdw blurRad="50800" dist="50800" dir="5400000" algn="ctr" rotWithShape="0">
              <a:schemeClr val="accent3">
                <a:lumMod val="50000"/>
              </a:schemeClr>
            </a:outerShdw>
            <a:softEdge rad="0"/>
          </a:effectLst>
        </p:spPr>
      </p:pic>
      <p:pic>
        <p:nvPicPr>
          <p:cNvPr id="2050"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843808" y="2204864"/>
            <a:ext cx="4536504" cy="410054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custDataLst>
      <p:tags r:id="rId1"/>
    </p:custDataLst>
    <p:extLst>
      <p:ext uri="{BB962C8B-B14F-4D97-AF65-F5344CB8AC3E}">
        <p14:creationId xmlns:p14="http://schemas.microsoft.com/office/powerpoint/2010/main" val="178980411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125167"/>
            <a:ext cx="3744416" cy="1727769"/>
          </a:xfrm>
          <a:prstGeom prst="ellipse">
            <a:avLst/>
          </a:prstGeom>
          <a:ln>
            <a:noFill/>
          </a:ln>
          <a:effectLst>
            <a:glow>
              <a:schemeClr val="accent5">
                <a:lumMod val="50000"/>
              </a:schemeClr>
            </a:glow>
            <a:outerShdw blurRad="50800" dist="50800" dir="5400000" algn="ctr" rotWithShape="0">
              <a:schemeClr val="accent3">
                <a:lumMod val="50000"/>
              </a:schemeClr>
            </a:outerShdw>
            <a:softEdge rad="0"/>
          </a:effectLst>
        </p:spPr>
      </p:pic>
      <p:pic>
        <p:nvPicPr>
          <p:cNvPr id="4" name="3 Imagen"/>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007996" y="980728"/>
            <a:ext cx="3720295" cy="5262417"/>
          </a:xfrm>
          <a:prstGeom prst="rect">
            <a:avLst/>
          </a:prstGeom>
          <a:solidFill>
            <a:srgbClr val="FFFFFF">
              <a:shade val="85000"/>
            </a:srgbClr>
          </a:solidFill>
          <a:ln w="190500" cap="rnd">
            <a:solidFill>
              <a:srgbClr val="FFFFFF"/>
            </a:solidFill>
          </a:ln>
          <a:effectLst>
            <a:glow rad="228600">
              <a:schemeClr val="accent6">
                <a:satMod val="175000"/>
                <a:alpha val="40000"/>
              </a:schemeClr>
            </a:glow>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ustDataLst>
      <p:tags r:id="rId1"/>
    </p:custDataLst>
    <p:extLst>
      <p:ext uri="{BB962C8B-B14F-4D97-AF65-F5344CB8AC3E}">
        <p14:creationId xmlns:p14="http://schemas.microsoft.com/office/powerpoint/2010/main" val="2189193463"/>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3424064" cy="914400"/>
          </a:xfrm>
        </p:spPr>
        <p:txBody>
          <a:bodyPr>
            <a:normAutofit/>
          </a:bodyPr>
          <a:lstStyle/>
          <a:p>
            <a:pPr algn="ctr"/>
            <a:r>
              <a:rPr lang="es-ES" sz="3200" dirty="0" smtClean="0">
                <a:solidFill>
                  <a:schemeClr val="bg1"/>
                </a:solidFill>
                <a:effectLst>
                  <a:outerShdw blurRad="38100" dist="38100" dir="2700000" algn="tl">
                    <a:srgbClr val="000000">
                      <a:alpha val="43137"/>
                    </a:srgbClr>
                  </a:outerShdw>
                </a:effectLst>
                <a:latin typeface="Eras Medium ITC" panose="020B0602030504020804" pitchFamily="34" charset="0"/>
              </a:rPr>
              <a:t>HORARIOS</a:t>
            </a:r>
            <a:endParaRPr lang="es-ES" sz="3200"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5" name="Content Placeholder 4"/>
          <p:cNvSpPr>
            <a:spLocks noGrp="1"/>
          </p:cNvSpPr>
          <p:nvPr>
            <p:ph idx="1"/>
          </p:nvPr>
        </p:nvSpPr>
        <p:spPr>
          <a:xfrm>
            <a:off x="539552" y="1052736"/>
            <a:ext cx="4648200" cy="4297363"/>
          </a:xfrm>
        </p:spPr>
        <p:txBody>
          <a:bodyPr>
            <a:normAutofit/>
          </a:bodyPr>
          <a:lstStyle/>
          <a:p>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General del Centro </a:t>
            </a:r>
          </a:p>
          <a:p>
            <a:pPr lvl="2"/>
            <a:r>
              <a:rPr lang="es-ES" sz="1600" b="1" dirty="0">
                <a:solidFill>
                  <a:srgbClr val="002060"/>
                </a:solidFill>
                <a:effectLst>
                  <a:outerShdw blurRad="38100" dist="38100" dir="2700000" algn="tl">
                    <a:srgbClr val="000000">
                      <a:alpha val="43137"/>
                    </a:srgbClr>
                  </a:outerShdw>
                </a:effectLst>
                <a:latin typeface="Tw Cen MT" panose="020B0602020104020603" pitchFamily="34" charset="0"/>
              </a:rPr>
              <a:t>Apertura</a:t>
            </a:r>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  </a:t>
            </a:r>
            <a:r>
              <a:rPr lang="es-ES" b="1" dirty="0">
                <a:solidFill>
                  <a:srgbClr val="C00000"/>
                </a:solidFill>
                <a:effectLst>
                  <a:outerShdw blurRad="38100" dist="38100" dir="2700000" algn="tl">
                    <a:srgbClr val="000000">
                      <a:alpha val="43137"/>
                    </a:srgbClr>
                  </a:outerShdw>
                </a:effectLst>
                <a:latin typeface="Tw Cen MT" panose="020B0602020104020603" pitchFamily="34" charset="0"/>
              </a:rPr>
              <a:t>07:45 </a:t>
            </a:r>
          </a:p>
          <a:p>
            <a:pPr lvl="2"/>
            <a:r>
              <a:rPr lang="es-ES" sz="1600" b="1" dirty="0">
                <a:solidFill>
                  <a:srgbClr val="002060"/>
                </a:solidFill>
                <a:effectLst>
                  <a:outerShdw blurRad="38100" dist="38100" dir="2700000" algn="tl">
                    <a:srgbClr val="000000">
                      <a:alpha val="43137"/>
                    </a:srgbClr>
                  </a:outerShdw>
                </a:effectLst>
                <a:latin typeface="Tw Cen MT" panose="020B0602020104020603" pitchFamily="34" charset="0"/>
              </a:rPr>
              <a:t>Cierre :     </a:t>
            </a:r>
            <a:r>
              <a:rPr lang="es-ES" b="1" dirty="0">
                <a:solidFill>
                  <a:srgbClr val="C00000"/>
                </a:solidFill>
                <a:effectLst>
                  <a:outerShdw blurRad="38100" dist="38100" dir="2700000" algn="tl">
                    <a:srgbClr val="000000">
                      <a:alpha val="43137"/>
                    </a:srgbClr>
                  </a:outerShdw>
                </a:effectLst>
                <a:latin typeface="Tw Cen MT" panose="020B0602020104020603" pitchFamily="34" charset="0"/>
              </a:rPr>
              <a:t>14:45</a:t>
            </a:r>
          </a:p>
          <a:p>
            <a:endParaRPr lang="es-ES" sz="1600" b="1" dirty="0">
              <a:solidFill>
                <a:srgbClr val="002060"/>
              </a:solidFill>
              <a:effectLst>
                <a:outerShdw blurRad="38100" dist="38100" dir="2700000" algn="tl">
                  <a:srgbClr val="000000">
                    <a:alpha val="43137"/>
                  </a:srgbClr>
                </a:outerShdw>
              </a:effectLst>
              <a:latin typeface="Tw Cen MT" panose="020B0602020104020603" pitchFamily="34" charset="0"/>
            </a:endParaRPr>
          </a:p>
          <a:p>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Horario de clases</a:t>
            </a:r>
          </a:p>
          <a:p>
            <a:pPr lvl="2"/>
            <a:r>
              <a:rPr lang="es-ES" sz="1600" b="1" dirty="0">
                <a:solidFill>
                  <a:srgbClr val="002060"/>
                </a:solidFill>
                <a:effectLst>
                  <a:outerShdw blurRad="38100" dist="38100" dir="2700000" algn="tl">
                    <a:srgbClr val="000000">
                      <a:alpha val="43137"/>
                    </a:srgbClr>
                  </a:outerShdw>
                </a:effectLst>
                <a:latin typeface="Tw Cen MT" panose="020B0602020104020603" pitchFamily="34" charset="0"/>
              </a:rPr>
              <a:t>Inicio: </a:t>
            </a:r>
            <a:r>
              <a:rPr lang="es-ES" sz="1600" b="1" dirty="0" smtClean="0">
                <a:solidFill>
                  <a:srgbClr val="002060"/>
                </a:solidFill>
                <a:effectLst>
                  <a:outerShdw blurRad="38100" dist="38100" dir="2700000" algn="tl">
                    <a:srgbClr val="000000">
                      <a:alpha val="43137"/>
                    </a:srgbClr>
                  </a:outerShdw>
                </a:effectLst>
                <a:latin typeface="Tw Cen MT" panose="020B0602020104020603" pitchFamily="34" charset="0"/>
              </a:rPr>
              <a:t> </a:t>
            </a:r>
            <a:r>
              <a:rPr lang="es-ES" b="1" dirty="0">
                <a:solidFill>
                  <a:srgbClr val="C00000"/>
                </a:solidFill>
                <a:effectLst>
                  <a:outerShdw blurRad="38100" dist="38100" dir="2700000" algn="tl">
                    <a:srgbClr val="000000">
                      <a:alpha val="43137"/>
                    </a:srgbClr>
                  </a:outerShdw>
                </a:effectLst>
                <a:latin typeface="Tw Cen MT" panose="020B0602020104020603" pitchFamily="34" charset="0"/>
              </a:rPr>
              <a:t>08:10</a:t>
            </a:r>
          </a:p>
          <a:p>
            <a:pPr lvl="2"/>
            <a:r>
              <a:rPr lang="es-ES" sz="1600" b="1" dirty="0">
                <a:solidFill>
                  <a:srgbClr val="002060"/>
                </a:solidFill>
                <a:effectLst>
                  <a:outerShdw blurRad="38100" dist="38100" dir="2700000" algn="tl">
                    <a:srgbClr val="000000">
                      <a:alpha val="43137"/>
                    </a:srgbClr>
                  </a:outerShdw>
                </a:effectLst>
                <a:latin typeface="Tw Cen MT" panose="020B0602020104020603" pitchFamily="34" charset="0"/>
              </a:rPr>
              <a:t>Final :  </a:t>
            </a:r>
            <a:r>
              <a:rPr lang="es-ES" b="1" dirty="0">
                <a:solidFill>
                  <a:srgbClr val="C00000"/>
                </a:solidFill>
                <a:effectLst>
                  <a:outerShdw blurRad="38100" dist="38100" dir="2700000" algn="tl">
                    <a:srgbClr val="000000">
                      <a:alpha val="43137"/>
                    </a:srgbClr>
                  </a:outerShdw>
                </a:effectLst>
                <a:latin typeface="Tw Cen MT" panose="020B0602020104020603" pitchFamily="34" charset="0"/>
              </a:rPr>
              <a:t>14:40</a:t>
            </a:r>
          </a:p>
          <a:p>
            <a:endParaRPr lang="es-ES" dirty="0"/>
          </a:p>
          <a:p>
            <a:pPr lvl="2"/>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Recreo:  </a:t>
            </a:r>
            <a:r>
              <a:rPr lang="es-ES" b="1" dirty="0">
                <a:solidFill>
                  <a:srgbClr val="C00000"/>
                </a:solidFill>
                <a:effectLst>
                  <a:outerShdw blurRad="38100" dist="38100" dir="2700000" algn="tl">
                    <a:srgbClr val="000000">
                      <a:alpha val="43137"/>
                    </a:srgbClr>
                  </a:outerShdw>
                </a:effectLst>
                <a:latin typeface="Tw Cen MT" panose="020B0602020104020603" pitchFamily="34" charset="0"/>
              </a:rPr>
              <a:t>11:10 a </a:t>
            </a:r>
            <a:r>
              <a:rPr lang="es-ES" b="1" dirty="0" smtClean="0">
                <a:solidFill>
                  <a:srgbClr val="C00000"/>
                </a:solidFill>
                <a:effectLst>
                  <a:outerShdw blurRad="38100" dist="38100" dir="2700000" algn="tl">
                    <a:srgbClr val="000000">
                      <a:alpha val="43137"/>
                    </a:srgbClr>
                  </a:outerShdw>
                </a:effectLst>
                <a:latin typeface="Tw Cen MT" panose="020B0602020104020603" pitchFamily="34" charset="0"/>
              </a:rPr>
              <a:t>11:40</a:t>
            </a:r>
          </a:p>
          <a:p>
            <a:pPr marL="342900" lvl="2" indent="-342900">
              <a:lnSpc>
                <a:spcPct val="150000"/>
              </a:lnSpc>
              <a:spcBef>
                <a:spcPts val="0"/>
              </a:spcBef>
              <a:buSzPct val="130000"/>
            </a:pPr>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ATENCIÓN A PADRES</a:t>
            </a:r>
          </a:p>
          <a:p>
            <a:pPr lvl="2"/>
            <a:r>
              <a:rPr lang="es-ES" sz="1600" b="1" dirty="0">
                <a:solidFill>
                  <a:srgbClr val="002060"/>
                </a:solidFill>
                <a:effectLst>
                  <a:outerShdw blurRad="38100" dist="38100" dir="2700000" algn="tl">
                    <a:srgbClr val="000000">
                      <a:alpha val="43137"/>
                    </a:srgbClr>
                  </a:outerShdw>
                </a:effectLst>
                <a:latin typeface="Tw Cen MT" panose="020B0602020104020603" pitchFamily="34" charset="0"/>
              </a:rPr>
              <a:t>Jueves  </a:t>
            </a:r>
            <a:r>
              <a:rPr lang="es-ES" sz="1600" b="1" dirty="0">
                <a:solidFill>
                  <a:srgbClr val="C00000"/>
                </a:solidFill>
                <a:effectLst>
                  <a:outerShdw blurRad="38100" dist="38100" dir="2700000" algn="tl">
                    <a:srgbClr val="000000">
                      <a:alpha val="43137"/>
                    </a:srgbClr>
                  </a:outerShdw>
                </a:effectLst>
                <a:latin typeface="Tw Cen MT" panose="020B0602020104020603" pitchFamily="34" charset="0"/>
              </a:rPr>
              <a:t>16:00 a 17:00 </a:t>
            </a:r>
            <a:r>
              <a:rPr lang="es-ES" sz="1600" b="1" dirty="0" smtClean="0">
                <a:solidFill>
                  <a:srgbClr val="002060"/>
                </a:solidFill>
                <a:effectLst>
                  <a:outerShdw blurRad="38100" dist="38100" dir="2700000" algn="tl">
                    <a:srgbClr val="000000">
                      <a:alpha val="43137"/>
                    </a:srgbClr>
                  </a:outerShdw>
                </a:effectLst>
                <a:latin typeface="Tw Cen MT" panose="020B0602020104020603" pitchFamily="34" charset="0"/>
              </a:rPr>
              <a:t>previa cita</a:t>
            </a:r>
            <a:endParaRPr lang="es-ES" sz="1600" b="1" dirty="0">
              <a:solidFill>
                <a:srgbClr val="002060"/>
              </a:solidFill>
              <a:effectLst>
                <a:outerShdw blurRad="38100" dist="38100" dir="2700000" algn="tl">
                  <a:srgbClr val="000000">
                    <a:alpha val="43137"/>
                  </a:srgbClr>
                </a:outerShdw>
              </a:effectLst>
              <a:latin typeface="Tw Cen MT" panose="020B0602020104020603"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8258" y="1824370"/>
            <a:ext cx="2972782" cy="2972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NORMAS DE CONVIVENCIA DENTRO DE LAS AULAS</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2" name="11 CuadroTexto"/>
          <p:cNvSpPr txBox="1"/>
          <p:nvPr/>
        </p:nvSpPr>
        <p:spPr>
          <a:xfrm>
            <a:off x="467543" y="1628800"/>
            <a:ext cx="6264697" cy="5016758"/>
          </a:xfrm>
          <a:prstGeom prst="rect">
            <a:avLst/>
          </a:prstGeom>
          <a:gradFill>
            <a:gsLst>
              <a:gs pos="0">
                <a:srgbClr val="DDEBCF"/>
              </a:gs>
              <a:gs pos="87000">
                <a:schemeClr val="accent5">
                  <a:lumMod val="20000"/>
                  <a:lumOff val="80000"/>
                </a:schemeClr>
              </a:gs>
              <a:gs pos="100000">
                <a:srgbClr val="156B13"/>
              </a:gs>
            </a:gsLst>
            <a:lin ang="5400000" scaled="0"/>
          </a:gradFill>
          <a:effectLst>
            <a:glow rad="101600">
              <a:srgbClr val="00B05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Blip>
                <a:blip r:embed="rId3"/>
              </a:buBlip>
            </a:pPr>
            <a:r>
              <a:rPr lang="es-ES" sz="2000" dirty="0">
                <a:latin typeface="Tw Cen MT" panose="020B0602020104020603" pitchFamily="34" charset="0"/>
              </a:rPr>
              <a:t>En clase debemos tener apagados los  aparatos electrónicos de cualquier  tipo, tales como móviles, reproductores mp3, etc. En caso de que esto ocurra el profesor está autorizado a retirártelo. </a:t>
            </a:r>
          </a:p>
          <a:p>
            <a:pPr marL="171450" lvl="0" indent="-171450">
              <a:buBlip>
                <a:blip r:embed="rId3"/>
              </a:buBlip>
            </a:pPr>
            <a:r>
              <a:rPr lang="es-ES" sz="2000" dirty="0">
                <a:latin typeface="Tw Cen MT" panose="020B0602020104020603" pitchFamily="34" charset="0"/>
              </a:rPr>
              <a:t>Colabora en la limpieza de la clase. Procura no  arrojar nada al suelo, utiliza siempre las papeleras. Mantén limpias  las mesas, paredes o muebles y contribuye a la conservación del resto del aula. </a:t>
            </a:r>
          </a:p>
          <a:p>
            <a:pPr marL="171450" lvl="0" indent="-171450">
              <a:buBlip>
                <a:blip r:embed="rId3"/>
              </a:buBlip>
            </a:pPr>
            <a:r>
              <a:rPr lang="es-ES" sz="2000" dirty="0">
                <a:latin typeface="Tw Cen MT" panose="020B0602020104020603" pitchFamily="34" charset="0"/>
              </a:rPr>
              <a:t>Tus compañeros/as, y profesores se merecen al menos el respeto que exigirías para </a:t>
            </a:r>
            <a:r>
              <a:rPr lang="es-ES" sz="2000" dirty="0" err="1">
                <a:latin typeface="Tw Cen MT" panose="020B0602020104020603" pitchFamily="34" charset="0"/>
              </a:rPr>
              <a:t>tí</a:t>
            </a:r>
            <a:r>
              <a:rPr lang="es-ES" sz="2000" dirty="0">
                <a:latin typeface="Tw Cen MT" panose="020B0602020104020603" pitchFamily="34" charset="0"/>
              </a:rPr>
              <a:t>. Trátalos </a:t>
            </a:r>
            <a:r>
              <a:rPr lang="es-ES" sz="2000" dirty="0" smtClean="0">
                <a:latin typeface="Tw Cen MT" panose="020B0602020104020603" pitchFamily="34" charset="0"/>
              </a:rPr>
              <a:t>siempre con </a:t>
            </a:r>
            <a:r>
              <a:rPr lang="es-ES" sz="2000" dirty="0">
                <a:latin typeface="Tw Cen MT" panose="020B0602020104020603" pitchFamily="34" charset="0"/>
              </a:rPr>
              <a:t>el mayor de los respetos y si algún compañero/a te molesta o se mete contigo, comunícalo a algún profesor, al Orientador o al Jefe de Estudios,  ellos te pueden ayudar. </a:t>
            </a:r>
          </a:p>
          <a:p>
            <a:pPr marL="171450" lvl="0" indent="-171450">
              <a:buBlip>
                <a:blip r:embed="rId3"/>
              </a:buBlip>
            </a:pPr>
            <a:r>
              <a:rPr lang="es-ES" sz="2000" dirty="0">
                <a:latin typeface="Tw Cen MT" panose="020B0602020104020603" pitchFamily="34" charset="0"/>
              </a:rPr>
              <a:t>Debes venir al Instituto con indumentaria adecuada, tu apariencia es muy importante y debe permitir tu correcta identificación</a:t>
            </a:r>
            <a:r>
              <a:rPr lang="es-ES" sz="1200" dirty="0">
                <a:latin typeface="Tw Cen MT" panose="020B0602020104020603" pitchFamily="34" charset="0"/>
              </a:rPr>
              <a:t>.. </a:t>
            </a:r>
          </a:p>
        </p:txBody>
      </p:sp>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7780">
            <a:off x="6460626" y="1701673"/>
            <a:ext cx="2446427" cy="3165247"/>
          </a:xfrm>
          <a:prstGeom prst="roundRect">
            <a:avLst>
              <a:gd name="adj" fmla="val 3179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76480780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467543" y="899428"/>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NORMAS DE CONVIVENCIA DENTRO DE LAS AULAS</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2" name="11 CuadroTexto"/>
          <p:cNvSpPr txBox="1"/>
          <p:nvPr/>
        </p:nvSpPr>
        <p:spPr>
          <a:xfrm>
            <a:off x="467543" y="1628800"/>
            <a:ext cx="6264697" cy="4524315"/>
          </a:xfrm>
          <a:prstGeom prst="rect">
            <a:avLst/>
          </a:prstGeom>
          <a:gradFill>
            <a:gsLst>
              <a:gs pos="0">
                <a:srgbClr val="DDEBCF"/>
              </a:gs>
              <a:gs pos="87000">
                <a:schemeClr val="accent5">
                  <a:lumMod val="20000"/>
                  <a:lumOff val="80000"/>
                </a:schemeClr>
              </a:gs>
              <a:gs pos="100000">
                <a:srgbClr val="156B13"/>
              </a:gs>
            </a:gsLst>
            <a:lin ang="5400000" scaled="0"/>
          </a:gradFill>
          <a:effectLst>
            <a:glow rad="101600">
              <a:srgbClr val="00B05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Blip>
                <a:blip r:embed="rId3"/>
              </a:buBlip>
            </a:pPr>
            <a:r>
              <a:rPr lang="es-ES" dirty="0">
                <a:latin typeface="Tw Cen MT" panose="020B0602020104020603" pitchFamily="34" charset="0"/>
              </a:rPr>
              <a:t>En clase debemos tener apagados los  aparatos electrónicos de cualquier  tipo, tales como móviles, reproductores mp3, etc. En caso de que esto ocurra el profesor está autorizado a retirártelo. </a:t>
            </a:r>
          </a:p>
          <a:p>
            <a:pPr marL="171450" lvl="0" indent="-171450">
              <a:buBlip>
                <a:blip r:embed="rId3"/>
              </a:buBlip>
            </a:pPr>
            <a:r>
              <a:rPr lang="es-ES" dirty="0">
                <a:latin typeface="Tw Cen MT" panose="020B0602020104020603" pitchFamily="34" charset="0"/>
              </a:rPr>
              <a:t>Colabora en la limpieza de la clase. Procura no  arrojar nada al suelo, utiliza siempre las papeleras. Mantén limpias  las mesas, paredes o muebles y contribuye a la conservación del resto del aula. </a:t>
            </a:r>
          </a:p>
          <a:p>
            <a:pPr marL="171450" lvl="0" indent="-171450">
              <a:buBlip>
                <a:blip r:embed="rId3"/>
              </a:buBlip>
            </a:pPr>
            <a:r>
              <a:rPr lang="es-ES" dirty="0">
                <a:latin typeface="Tw Cen MT" panose="020B0602020104020603" pitchFamily="34" charset="0"/>
              </a:rPr>
              <a:t>Tus compañeros/as, y profesores se merecen al menos el respeto que exigirías para </a:t>
            </a:r>
            <a:r>
              <a:rPr lang="es-ES" dirty="0" err="1">
                <a:latin typeface="Tw Cen MT" panose="020B0602020104020603" pitchFamily="34" charset="0"/>
              </a:rPr>
              <a:t>tí</a:t>
            </a:r>
            <a:r>
              <a:rPr lang="es-ES" dirty="0">
                <a:latin typeface="Tw Cen MT" panose="020B0602020104020603" pitchFamily="34" charset="0"/>
              </a:rPr>
              <a:t>. Trátalos </a:t>
            </a:r>
            <a:r>
              <a:rPr lang="es-ES" dirty="0" smtClean="0">
                <a:latin typeface="Tw Cen MT" panose="020B0602020104020603" pitchFamily="34" charset="0"/>
              </a:rPr>
              <a:t>siempre con </a:t>
            </a:r>
            <a:r>
              <a:rPr lang="es-ES" dirty="0">
                <a:latin typeface="Tw Cen MT" panose="020B0602020104020603" pitchFamily="34" charset="0"/>
              </a:rPr>
              <a:t>el mayor de los respetos y si algún compañero/a te molesta o se mete contigo, comunícalo a algún profesor, al Orientador o al Jefe de Estudios,  ellos te pueden ayudar. </a:t>
            </a:r>
          </a:p>
          <a:p>
            <a:pPr marL="171450" lvl="0" indent="-171450">
              <a:buBlip>
                <a:blip r:embed="rId3"/>
              </a:buBlip>
            </a:pPr>
            <a:r>
              <a:rPr lang="es-ES" dirty="0">
                <a:latin typeface="Tw Cen MT" panose="020B0602020104020603" pitchFamily="34" charset="0"/>
              </a:rPr>
              <a:t>Debes venir al Instituto con indumentaria adecuada, tu apariencia es muy importante y debe permitir tu correcta identificación.. </a:t>
            </a:r>
          </a:p>
        </p:txBody>
      </p:sp>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7780">
            <a:off x="6460626" y="1701673"/>
            <a:ext cx="2446427" cy="3165247"/>
          </a:xfrm>
          <a:prstGeom prst="roundRect">
            <a:avLst>
              <a:gd name="adj" fmla="val 3179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98700004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179512" y="676344"/>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NORMAS DE CONVIVENCIA PASILLOS Y OTRAS DEPENDENCIAS</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2" name="11 CuadroTexto"/>
          <p:cNvSpPr txBox="1"/>
          <p:nvPr/>
        </p:nvSpPr>
        <p:spPr>
          <a:xfrm>
            <a:off x="179512" y="1109057"/>
            <a:ext cx="6696743" cy="5078313"/>
          </a:xfrm>
          <a:prstGeom prst="rect">
            <a:avLst/>
          </a:prstGeom>
          <a:gradFill>
            <a:gsLst>
              <a:gs pos="0">
                <a:srgbClr val="DDEBCF"/>
              </a:gs>
              <a:gs pos="87000">
                <a:schemeClr val="accent5">
                  <a:lumMod val="20000"/>
                  <a:lumOff val="80000"/>
                </a:schemeClr>
              </a:gs>
              <a:gs pos="100000">
                <a:srgbClr val="156B13"/>
              </a:gs>
            </a:gsLst>
            <a:lin ang="5400000" scaled="0"/>
          </a:gradFill>
          <a:effectLst>
            <a:glow rad="101600">
              <a:srgbClr val="00B05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Blip>
                <a:blip r:embed="rId3"/>
              </a:buBlip>
            </a:pPr>
            <a:r>
              <a:rPr lang="es-ES" dirty="0">
                <a:latin typeface="Tw Cen MT" panose="020B0602020104020603" pitchFamily="34" charset="0"/>
              </a:rPr>
              <a:t>Hablar en voz baja sin gritar, silbar o correr por los pasillos o escaleras</a:t>
            </a:r>
          </a:p>
          <a:p>
            <a:pPr marL="171450" lvl="0" indent="-171450">
              <a:buBlip>
                <a:blip r:embed="rId3"/>
              </a:buBlip>
            </a:pPr>
            <a:r>
              <a:rPr lang="es-ES" dirty="0">
                <a:latin typeface="Tw Cen MT" panose="020B0602020104020603" pitchFamily="34" charset="0"/>
              </a:rPr>
              <a:t>Permanecer en la  planta baja durante el recreo. Las plantas superiores son de uso exclusivo para las horas de clase</a:t>
            </a:r>
          </a:p>
          <a:p>
            <a:pPr marL="171450" lvl="0" indent="-171450">
              <a:buBlip>
                <a:blip r:embed="rId3"/>
              </a:buBlip>
            </a:pPr>
            <a:r>
              <a:rPr lang="es-ES" dirty="0">
                <a:latin typeface="Tw Cen MT" panose="020B0602020104020603" pitchFamily="34" charset="0"/>
              </a:rPr>
              <a:t>Tratar a tus compañeros/as con el respeto y estima que se merecen, por tanto se procurará no participar o realizar acciones dirigidas a otros compañeros, incluso con carácter de bromas: empujones, zancadillas, golpes (aún si son leves), llamar al compañero por apodos, o motes a modo de insulto, o participar en un acto donde un compañero se sienta agredido. </a:t>
            </a:r>
          </a:p>
          <a:p>
            <a:pPr marL="171450" lvl="0" indent="-171450">
              <a:buBlip>
                <a:blip r:embed="rId3"/>
              </a:buBlip>
            </a:pPr>
            <a:r>
              <a:rPr lang="es-ES" dirty="0">
                <a:latin typeface="Tw Cen MT" panose="020B0602020104020603" pitchFamily="34" charset="0"/>
              </a:rPr>
              <a:t>Respetar escrupulosamente las horas de clase y si pasas por delante de alguna no mires por la ventana de la puerta del aula , no golpees en  la puerta, o incluso no la abras sin necesidad, sólo por el puro hecho de molestar. </a:t>
            </a:r>
          </a:p>
          <a:p>
            <a:pPr marL="171450" lvl="0" indent="-171450">
              <a:buBlip>
                <a:blip r:embed="rId3"/>
              </a:buBlip>
            </a:pPr>
            <a:r>
              <a:rPr lang="es-ES" dirty="0">
                <a:latin typeface="Tw Cen MT" panose="020B0602020104020603" pitchFamily="34" charset="0"/>
              </a:rPr>
              <a:t>Entra en las clases de forma ordenada y en </a:t>
            </a:r>
            <a:r>
              <a:rPr lang="es-ES" dirty="0" err="1">
                <a:latin typeface="Tw Cen MT" panose="020B0602020104020603" pitchFamily="34" charset="0"/>
              </a:rPr>
              <a:t>silencio.´Si</a:t>
            </a:r>
            <a:r>
              <a:rPr lang="es-ES" dirty="0">
                <a:latin typeface="Tw Cen MT" panose="020B0602020104020603" pitchFamily="34" charset="0"/>
              </a:rPr>
              <a:t> ya está dentro el profesor/a , pide permiso antes de entrar </a:t>
            </a:r>
          </a:p>
          <a:p>
            <a:pPr marL="171450" lvl="0" indent="-171450">
              <a:buBlip>
                <a:blip r:embed="rId3"/>
              </a:buBlip>
            </a:pPr>
            <a:r>
              <a:rPr lang="es-ES" dirty="0">
                <a:latin typeface="Tw Cen MT" panose="020B0602020104020603" pitchFamily="34" charset="0"/>
              </a:rPr>
              <a:t>Deja los objetos personales de tus compañeros/as o del Centro no los cojas  sin permiso, incluso motivado por algún tipo de broma. </a:t>
            </a:r>
          </a:p>
        </p:txBody>
      </p:sp>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7780">
            <a:off x="6589312" y="1175650"/>
            <a:ext cx="2370142" cy="3165247"/>
          </a:xfrm>
          <a:prstGeom prst="roundRect">
            <a:avLst>
              <a:gd name="adj" fmla="val 3179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01289498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7504" y="44624"/>
            <a:ext cx="3888432" cy="648072"/>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0" lang="es-ES" sz="2800" kern="1200">
                <a:solidFill>
                  <a:schemeClr val="tx1"/>
                </a:solidFill>
                <a:latin typeface="+mj-lt"/>
                <a:ea typeface="+mj-ea"/>
                <a:cs typeface="+mj-cs"/>
              </a:defRPr>
            </a:lvl1pPr>
          </a:lstStyle>
          <a:p>
            <a:pPr algn="ctr"/>
            <a:r>
              <a:rPr lang="es-ES"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10" name="9 CuadroTexto"/>
          <p:cNvSpPr txBox="1"/>
          <p:nvPr/>
        </p:nvSpPr>
        <p:spPr>
          <a:xfrm>
            <a:off x="179512" y="676344"/>
            <a:ext cx="842493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NORMAS DE CONVIVENCIA PASILLOS Y OTRAS DEPENDENCIAS</a:t>
            </a:r>
            <a:endParaRPr lang="es-ES" dirty="0">
              <a:solidFill>
                <a:schemeClr val="accent3">
                  <a:lumMod val="50000"/>
                </a:schemeClr>
              </a:solidFill>
              <a:effectLst>
                <a:outerShdw blurRad="38100" dist="38100" dir="2700000" algn="tl">
                  <a:srgbClr val="000000">
                    <a:alpha val="43137"/>
                  </a:srgbClr>
                </a:outerShdw>
              </a:effectLst>
            </a:endParaRPr>
          </a:p>
        </p:txBody>
      </p:sp>
      <p:sp>
        <p:nvSpPr>
          <p:cNvPr id="12" name="11 CuadroTexto"/>
          <p:cNvSpPr txBox="1"/>
          <p:nvPr/>
        </p:nvSpPr>
        <p:spPr>
          <a:xfrm>
            <a:off x="179512" y="1109057"/>
            <a:ext cx="6696743" cy="5632311"/>
          </a:xfrm>
          <a:prstGeom prst="rect">
            <a:avLst/>
          </a:prstGeom>
          <a:gradFill>
            <a:gsLst>
              <a:gs pos="0">
                <a:srgbClr val="DDEBCF"/>
              </a:gs>
              <a:gs pos="87000">
                <a:schemeClr val="accent5">
                  <a:lumMod val="20000"/>
                  <a:lumOff val="80000"/>
                </a:schemeClr>
              </a:gs>
              <a:gs pos="100000">
                <a:srgbClr val="156B13"/>
              </a:gs>
            </a:gsLst>
            <a:lin ang="5400000" scaled="0"/>
          </a:gradFill>
          <a:effectLst>
            <a:glow rad="101600">
              <a:srgbClr val="00B050">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lvl="0" indent="-171450">
              <a:buBlip>
                <a:blip r:embed="rId3"/>
              </a:buBlip>
            </a:pPr>
            <a:r>
              <a:rPr lang="es-ES" dirty="0" smtClean="0">
                <a:latin typeface="Tw Cen MT" panose="020B0602020104020603" pitchFamily="34" charset="0"/>
              </a:rPr>
              <a:t>Contesta </a:t>
            </a:r>
            <a:r>
              <a:rPr lang="es-ES" dirty="0">
                <a:latin typeface="Tw Cen MT" panose="020B0602020104020603" pitchFamily="34" charset="0"/>
              </a:rPr>
              <a:t>siempre  de forma agradable, con modales adecuados, tanto a tus profesores como a tus compañeros. </a:t>
            </a:r>
          </a:p>
          <a:p>
            <a:pPr marL="171450" lvl="0" indent="-171450">
              <a:buBlip>
                <a:blip r:embed="rId3"/>
              </a:buBlip>
            </a:pPr>
            <a:r>
              <a:rPr lang="es-ES" dirty="0">
                <a:latin typeface="Tw Cen MT" panose="020B0602020104020603" pitchFamily="34" charset="0"/>
              </a:rPr>
              <a:t>Respeta siempre el material del centro  tales como puertas, mesas, paredes, suelos, armarios, extintores, servicios, etc., así como cualquier recurso didáctico del aula. Si por accidente deterioras alguno, </a:t>
            </a:r>
            <a:r>
              <a:rPr lang="es-ES" dirty="0" smtClean="0">
                <a:latin typeface="Tw Cen MT" panose="020B0602020104020603" pitchFamily="34" charset="0"/>
              </a:rPr>
              <a:t>ponlo </a:t>
            </a:r>
            <a:r>
              <a:rPr lang="es-ES" dirty="0">
                <a:latin typeface="Tw Cen MT" panose="020B0602020104020603" pitchFamily="34" charset="0"/>
              </a:rPr>
              <a:t>en conocimiento inmediatamente a tu tutor/a o algún miembro del Equipo Directivo</a:t>
            </a:r>
          </a:p>
          <a:p>
            <a:pPr marL="171450" lvl="0" indent="-171450">
              <a:buBlip>
                <a:blip r:embed="rId3"/>
              </a:buBlip>
            </a:pPr>
            <a:r>
              <a:rPr lang="es-ES" dirty="0">
                <a:latin typeface="Tw Cen MT" panose="020B0602020104020603" pitchFamily="34" charset="0"/>
              </a:rPr>
              <a:t>En la entrada o pasillos (excepto en días de lluvia), debes comer en el patio, tira papeles, envases o cualquier producto que pueda ensuciar el centro, siempre en las papeleras o contenedores. </a:t>
            </a:r>
          </a:p>
          <a:p>
            <a:pPr marL="171450" lvl="0" indent="-171450">
              <a:buBlip>
                <a:blip r:embed="rId3"/>
              </a:buBlip>
            </a:pPr>
            <a:r>
              <a:rPr lang="es-ES" dirty="0">
                <a:latin typeface="Tw Cen MT" panose="020B0602020104020603" pitchFamily="34" charset="0"/>
              </a:rPr>
              <a:t>Si eres ya eres adulto y tienes el hábito de fumar, hazlo fuera del  recinto del Instituto. </a:t>
            </a:r>
          </a:p>
          <a:p>
            <a:pPr marL="171450" lvl="0" indent="-171450">
              <a:buBlip>
                <a:blip r:embed="rId3"/>
              </a:buBlip>
            </a:pPr>
            <a:r>
              <a:rPr lang="es-ES" dirty="0">
                <a:latin typeface="Tw Cen MT" panose="020B0602020104020603" pitchFamily="34" charset="0"/>
              </a:rPr>
              <a:t>Cuando en patio se esté impartiendo  Educación Física, cruza por debajo de los soportales para no interrumpir </a:t>
            </a:r>
          </a:p>
          <a:p>
            <a:pPr marL="171450" lvl="0" indent="-171450">
              <a:buBlip>
                <a:blip r:embed="rId3"/>
              </a:buBlip>
            </a:pPr>
            <a:r>
              <a:rPr lang="es-ES" dirty="0">
                <a:latin typeface="Tw Cen MT" panose="020B0602020104020603" pitchFamily="34" charset="0"/>
              </a:rPr>
              <a:t>En la biblioteca o delante de la puerta de entrada a esta, habla en voz baja sin  molestando a los que estudian. </a:t>
            </a:r>
          </a:p>
          <a:p>
            <a:pPr marL="171450" lvl="0" indent="-171450">
              <a:buBlip>
                <a:blip r:embed="rId3"/>
              </a:buBlip>
            </a:pPr>
            <a:r>
              <a:rPr lang="es-ES" dirty="0">
                <a:latin typeface="Tw Cen MT" panose="020B0602020104020603" pitchFamily="34" charset="0"/>
              </a:rPr>
              <a:t>La utilización del ascensor queda supeditada a aquellas personas que presenten una discapacidad física que le impida (aunque sea temporalmente) subir escaleras. Serán ellos los que únicamente dispondrán de una llave del mismo</a:t>
            </a:r>
            <a:r>
              <a:rPr lang="es-ES" sz="1200" dirty="0">
                <a:latin typeface="Tw Cen MT" panose="020B0602020104020603" pitchFamily="34" charset="0"/>
              </a:rPr>
              <a:t>. </a:t>
            </a:r>
          </a:p>
        </p:txBody>
      </p:sp>
      <p:pic>
        <p:nvPicPr>
          <p:cNvPr id="15" name="1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7780">
            <a:off x="6589312" y="1175650"/>
            <a:ext cx="2370142" cy="3165247"/>
          </a:xfrm>
          <a:prstGeom prst="roundRect">
            <a:avLst>
              <a:gd name="adj" fmla="val 31791"/>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7619675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HORARIOS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5" name="Content Placeholder 4"/>
          <p:cNvSpPr>
            <a:spLocks noGrp="1"/>
          </p:cNvSpPr>
          <p:nvPr>
            <p:ph idx="1"/>
          </p:nvPr>
        </p:nvSpPr>
        <p:spPr>
          <a:xfrm>
            <a:off x="467543" y="764704"/>
            <a:ext cx="5701823" cy="4713387"/>
          </a:xfrm>
        </p:spPr>
        <p:txBody>
          <a:bodyPr>
            <a:normAutofit/>
          </a:bodyPr>
          <a:lstStyle/>
          <a:p>
            <a:pPr algn="just"/>
            <a:r>
              <a:rPr lang="es-ES" sz="1600" dirty="0" smtClean="0">
                <a:latin typeface="Tw Cen MT" panose="020B0602020104020603" pitchFamily="34" charset="0"/>
              </a:rPr>
              <a:t>El alumnado </a:t>
            </a:r>
            <a:r>
              <a:rPr lang="es-ES" sz="1600" dirty="0">
                <a:latin typeface="Tw Cen MT" panose="020B0602020104020603" pitchFamily="34" charset="0"/>
              </a:rPr>
              <a:t> </a:t>
            </a:r>
            <a:r>
              <a:rPr lang="es-ES" sz="1600" dirty="0" smtClean="0">
                <a:latin typeface="Tw Cen MT" panose="020B0602020104020603" pitchFamily="34" charset="0"/>
              </a:rPr>
              <a:t>deberá estar en el centro dispuesto para iniciar la jornada lectiva a las 08:10 de la mañana, disponiendo de un periodo de 15’  para aquellos casos </a:t>
            </a:r>
            <a:r>
              <a:rPr lang="es-ES" sz="1600" b="1" dirty="0">
                <a:solidFill>
                  <a:srgbClr val="C00000"/>
                </a:solidFill>
                <a:effectLst>
                  <a:glow rad="228600">
                    <a:schemeClr val="accent5">
                      <a:satMod val="175000"/>
                      <a:alpha val="40000"/>
                    </a:schemeClr>
                  </a:glow>
                  <a:outerShdw blurRad="38100" dist="38100" dir="2700000" algn="tl">
                    <a:srgbClr val="000000">
                      <a:alpha val="43137"/>
                    </a:srgbClr>
                  </a:outerShdw>
                </a:effectLst>
                <a:latin typeface="Tw Cen MT" panose="020B0602020104020603" pitchFamily="34" charset="0"/>
              </a:rPr>
              <a:t>EXCEPCIONALES</a:t>
            </a:r>
            <a:r>
              <a:rPr lang="es-ES" sz="1600" dirty="0" smtClean="0">
                <a:latin typeface="Tw Cen MT" panose="020B0602020104020603" pitchFamily="34" charset="0"/>
              </a:rPr>
              <a:t>  en los que se pueda retrasar. En este periodo de tiempo se permitirá la entrada en las aulas.</a:t>
            </a:r>
          </a:p>
          <a:p>
            <a:pPr algn="just"/>
            <a:r>
              <a:rPr lang="es-ES" sz="1600" dirty="0" smtClean="0">
                <a:latin typeface="Tw Cen MT" panose="020B0602020104020603" pitchFamily="34" charset="0"/>
              </a:rPr>
              <a:t>Si el retraso es mayor de 15’, los profesores de guardia y/o los conserjes los retendrán en el Aula de Convivencia hasta que sus tutores legales (padres, familiar 1º grado.. ) se personen en el Centro y firmen La hoja de registro de entrada</a:t>
            </a:r>
          </a:p>
          <a:p>
            <a:pPr algn="just"/>
            <a:endParaRPr lang="es-ES" sz="1600" dirty="0" smtClean="0">
              <a:latin typeface="Tw Cen MT" panose="020B0602020104020603" pitchFamily="34" charset="0"/>
            </a:endParaRPr>
          </a:p>
          <a:p>
            <a:pPr algn="ctr"/>
            <a:r>
              <a:rPr lang="es-ES" sz="1600" b="1" dirty="0" smtClean="0">
                <a:solidFill>
                  <a:srgbClr val="C00000"/>
                </a:solidFill>
                <a:effectLst>
                  <a:glow rad="228600">
                    <a:schemeClr val="accent5">
                      <a:satMod val="175000"/>
                      <a:alpha val="40000"/>
                    </a:schemeClr>
                  </a:glow>
                  <a:outerShdw blurRad="38100" dist="38100" dir="2700000" algn="tl">
                    <a:srgbClr val="000000">
                      <a:alpha val="43137"/>
                    </a:srgbClr>
                  </a:outerShdw>
                </a:effectLst>
                <a:latin typeface="Tw Cen MT" panose="020B0602020104020603" pitchFamily="34" charset="0"/>
              </a:rPr>
              <a:t>NO SE PERMITIRÁ LA ENTRADA A LAS AULAS A  NINGÚN ALUMNO SIN LA PERTIENENTE FIRMA DE LOS TUITORES</a:t>
            </a:r>
            <a:endParaRPr lang="es-ES" sz="1600" b="1" dirty="0">
              <a:solidFill>
                <a:srgbClr val="C00000"/>
              </a:solidFill>
              <a:effectLst>
                <a:glow rad="228600">
                  <a:schemeClr val="accent5">
                    <a:satMod val="175000"/>
                    <a:alpha val="40000"/>
                  </a:schemeClr>
                </a:glow>
                <a:outerShdw blurRad="38100" dist="38100" dir="2700000" algn="tl">
                  <a:srgbClr val="000000">
                    <a:alpha val="43137"/>
                  </a:srgbClr>
                </a:outerShdw>
              </a:effectLst>
              <a:latin typeface="Tw Cen MT" panose="020B0602020104020603" pitchFamily="34" charset="0"/>
            </a:endParaRPr>
          </a:p>
          <a:p>
            <a:pPr marL="0" indent="0">
              <a:buNone/>
            </a:pPr>
            <a:endParaRPr lang="es-E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9367" y="1525851"/>
            <a:ext cx="2972782" cy="2972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Santiago\AppData\Local\Microsoft\Windows\Temporary Internet Files\Content.IE5\VW4TC4FM\MC900433883[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4343286"/>
            <a:ext cx="936104" cy="9361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271906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HORARIOS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5" name="Content Placeholder 4"/>
          <p:cNvSpPr>
            <a:spLocks noGrp="1"/>
          </p:cNvSpPr>
          <p:nvPr>
            <p:ph idx="1"/>
          </p:nvPr>
        </p:nvSpPr>
        <p:spPr>
          <a:xfrm>
            <a:off x="179512" y="1340768"/>
            <a:ext cx="5544616" cy="4137323"/>
          </a:xfrm>
        </p:spPr>
        <p:txBody>
          <a:bodyPr>
            <a:normAutofit fontScale="92500"/>
          </a:bodyPr>
          <a:lstStyle/>
          <a:p>
            <a:pPr marL="0" indent="0" algn="ctr">
              <a:buNone/>
            </a:pPr>
            <a:r>
              <a:rPr lang="es-ES" sz="1600" b="1" dirty="0" smtClean="0">
                <a:solidFill>
                  <a:srgbClr val="C00000"/>
                </a:solidFill>
                <a:effectLst>
                  <a:outerShdw blurRad="38100" dist="38100" dir="2700000" algn="tl">
                    <a:srgbClr val="000000">
                      <a:alpha val="43137"/>
                    </a:srgbClr>
                  </a:outerShdw>
                </a:effectLst>
                <a:latin typeface="Tw Cen MT" panose="020B0602020104020603" pitchFamily="34" charset="0"/>
              </a:rPr>
              <a:t>EL ALUMNADO MENOR DE EDAD NO PODRÁ ABANDONAR EL CENTRO DURANTE LA JORNADA ESCOLAR.</a:t>
            </a:r>
          </a:p>
          <a:p>
            <a:pPr algn="just"/>
            <a:r>
              <a:rPr lang="es-ES" sz="16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En los supuestos que sea imprescindible su salida del Centro (causa justificada), DEBERÁ HACERLO ACOMPAÑADO POR SUS TUTORES LEGALES (padre, madre, familiar autorizado).</a:t>
            </a:r>
          </a:p>
          <a:p>
            <a:pPr algn="just"/>
            <a:r>
              <a:rPr lang="es-ES" sz="16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NO SE PERMITIRÁN SALIDAS CON AUTORIZACIÓN TELEFÓNICA NI ESCRITAS SIN LA PRESENCIA DE LOS TUTORES LEGALES.</a:t>
            </a:r>
          </a:p>
          <a:p>
            <a:pPr algn="just"/>
            <a:r>
              <a:rPr lang="es-ES" sz="1600" b="1" dirty="0" smtClean="0">
                <a:solidFill>
                  <a:schemeClr val="accent3">
                    <a:lumMod val="50000"/>
                  </a:schemeClr>
                </a:solidFill>
                <a:effectLst>
                  <a:outerShdw blurRad="38100" dist="38100" dir="2700000" algn="tl">
                    <a:srgbClr val="000000">
                      <a:alpha val="43137"/>
                    </a:srgbClr>
                  </a:outerShdw>
                </a:effectLst>
                <a:latin typeface="Tw Cen MT" panose="020B0602020104020603" pitchFamily="34" charset="0"/>
              </a:rPr>
              <a:t>LA PERSONA QUE RECOJA AL ALUMNO/A MENOR DEBERÁ IDENTIFICARSE Y FIRMAR EL REGISTRO DE SALIDA INDICANDO LA CAUSA.</a:t>
            </a:r>
            <a:endParaRPr lang="es-ES" sz="1600" b="1" dirty="0">
              <a:solidFill>
                <a:schemeClr val="accent3">
                  <a:lumMod val="50000"/>
                </a:schemeClr>
              </a:solidFill>
              <a:effectLst>
                <a:outerShdw blurRad="38100" dist="38100" dir="2700000" algn="tl">
                  <a:srgbClr val="000000">
                    <a:alpha val="43137"/>
                  </a:srgbClr>
                </a:outerShdw>
              </a:effectLst>
              <a:latin typeface="Tw Cen MT" panose="020B0602020104020603" pitchFamily="34" charset="0"/>
            </a:endParaRPr>
          </a:p>
          <a:p>
            <a:pPr marL="0" indent="0">
              <a:buNone/>
            </a:pPr>
            <a:endParaRPr lang="es-E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554378"/>
            <a:ext cx="2972782" cy="2972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C:\Users\Santiago\AppData\Local\Microsoft\Windows\Temporary Internet Files\Content.IE5\VW4TC4FM\MC900433883[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620688"/>
            <a:ext cx="936104" cy="9361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840044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GRUPOS Y TUTORES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6332">
            <a:off x="6546965" y="1587541"/>
            <a:ext cx="2666710" cy="26667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6" name="5 Marcador de contenido"/>
          <p:cNvGraphicFramePr>
            <a:graphicFrameLocks noGrp="1"/>
          </p:cNvGraphicFramePr>
          <p:nvPr>
            <p:ph idx="1"/>
            <p:extLst>
              <p:ext uri="{D42A27DB-BD31-4B8C-83A1-F6EECF244321}">
                <p14:modId xmlns:p14="http://schemas.microsoft.com/office/powerpoint/2010/main" val="2486059403"/>
              </p:ext>
            </p:extLst>
          </p:nvPr>
        </p:nvGraphicFramePr>
        <p:xfrm>
          <a:off x="107504" y="692696"/>
          <a:ext cx="6840760" cy="5933440"/>
        </p:xfrm>
        <a:graphic>
          <a:graphicData uri="http://schemas.openxmlformats.org/drawingml/2006/table">
            <a:tbl>
              <a:tblPr firstRow="1" bandRow="1">
                <a:tableStyleId>{5C22544A-7EE6-4342-B048-85BDC9FD1C3A}</a:tableStyleId>
              </a:tblPr>
              <a:tblGrid>
                <a:gridCol w="1368152"/>
                <a:gridCol w="836093"/>
                <a:gridCol w="4636515"/>
              </a:tblGrid>
              <a:tr h="370840">
                <a:tc>
                  <a:txBody>
                    <a:bodyPr/>
                    <a:lstStyle/>
                    <a:p>
                      <a:pPr algn="ctr"/>
                      <a:r>
                        <a:rPr lang="es-ES" dirty="0" smtClean="0">
                          <a:latin typeface="Tw Cen MT" panose="020B0602020104020603" pitchFamily="34" charset="0"/>
                        </a:rPr>
                        <a:t>Curso</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Aula</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Tutor/a</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1º ESO A</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1.1</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a:t>
                      </a:r>
                      <a:r>
                        <a:rPr lang="es-ES" baseline="0" dirty="0" smtClean="0">
                          <a:latin typeface="Tw Cen MT" panose="020B0602020104020603" pitchFamily="34" charset="0"/>
                        </a:rPr>
                        <a:t> JORGE MARTÍN MACHA</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1º ESO B</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1.2</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CARMEN</a:t>
                      </a:r>
                      <a:r>
                        <a:rPr lang="es-ES" baseline="0" dirty="0" smtClean="0">
                          <a:latin typeface="Tw Cen MT" panose="020B0602020104020603" pitchFamily="34" charset="0"/>
                        </a:rPr>
                        <a:t> RODRÍGUEZ FLOR</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1º ESO C</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2.2</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CONSOLACIÓN CABALLERO DOMÍNGUEZ</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2º ESO A</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2.3</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CRISTINA ÁLVAREZ PASAGE</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2º ESO B</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2.6</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a:t>
                      </a:r>
                      <a:r>
                        <a:rPr lang="es-ES" baseline="0" dirty="0" smtClean="0">
                          <a:latin typeface="Tw Cen MT" panose="020B0602020104020603" pitchFamily="34" charset="0"/>
                        </a:rPr>
                        <a:t> CONCEPCIÓN ÁLVAREZ NUÑO</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2º ESO C</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2.7</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a:t>
                      </a:r>
                      <a:r>
                        <a:rPr lang="es-ES" baseline="0" dirty="0" smtClean="0">
                          <a:latin typeface="Tw Cen MT" panose="020B0602020104020603" pitchFamily="34" charset="0"/>
                        </a:rPr>
                        <a:t> VIRGINIA M. RODRÍGUEZ GARCÍA</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3º</a:t>
                      </a:r>
                      <a:r>
                        <a:rPr lang="es-ES" baseline="0" dirty="0" smtClean="0">
                          <a:latin typeface="Tw Cen MT" panose="020B0602020104020603" pitchFamily="34" charset="0"/>
                        </a:rPr>
                        <a:t> ESO A</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2.11</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 ANTONIO BARCO SEGURA</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3º</a:t>
                      </a:r>
                      <a:r>
                        <a:rPr lang="es-ES" baseline="0" dirty="0" smtClean="0">
                          <a:latin typeface="Tw Cen MT" panose="020B0602020104020603" pitchFamily="34" charset="0"/>
                        </a:rPr>
                        <a:t> ESO B</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2.13</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 JOAQUÍN</a:t>
                      </a:r>
                      <a:r>
                        <a:rPr lang="es-ES" baseline="0" dirty="0" smtClean="0">
                          <a:latin typeface="Tw Cen MT" panose="020B0602020104020603" pitchFamily="34" charset="0"/>
                        </a:rPr>
                        <a:t> TRUJILLO PÉREZ</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3º ESO C</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2.14</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a:t>
                      </a:r>
                      <a:r>
                        <a:rPr lang="es-ES" baseline="0" dirty="0" smtClean="0">
                          <a:latin typeface="Tw Cen MT" panose="020B0602020104020603" pitchFamily="34" charset="0"/>
                        </a:rPr>
                        <a:t> LAURA R. RODRÍGUEZ PÉREZ</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4º ESO B</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3.1</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CELIA CASADO SÁNCHEZ</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4º ESO A</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2.10</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FRANCISCA MORILLO MONTAÑO</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1º BCT</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3.2</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 MARÍA FRUTOS ARJONA</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1º BHS</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3.5</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Dña.</a:t>
                      </a:r>
                      <a:r>
                        <a:rPr lang="es-ES" baseline="0" dirty="0" smtClean="0">
                          <a:latin typeface="Tw Cen MT" panose="020B0602020104020603" pitchFamily="34" charset="0"/>
                        </a:rPr>
                        <a:t> PILAR BRÁZQUEZ VÁZQUEZ</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2º BHS</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3.6 </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a:t>
                      </a:r>
                      <a:r>
                        <a:rPr lang="es-ES" baseline="0" dirty="0" smtClean="0">
                          <a:latin typeface="Tw Cen MT" panose="020B0602020104020603" pitchFamily="34" charset="0"/>
                        </a:rPr>
                        <a:t> </a:t>
                      </a:r>
                      <a:r>
                        <a:rPr lang="es-ES" baseline="0" smtClean="0">
                          <a:latin typeface="Tw Cen MT" panose="020B0602020104020603" pitchFamily="34" charset="0"/>
                        </a:rPr>
                        <a:t>ANDRES </a:t>
                      </a:r>
                      <a:r>
                        <a:rPr lang="es-ES" baseline="0" dirty="0" smtClean="0">
                          <a:latin typeface="Tw Cen MT" panose="020B0602020104020603" pitchFamily="34" charset="0"/>
                        </a:rPr>
                        <a:t>MORENO MENGÍBAR</a:t>
                      </a:r>
                      <a:endParaRPr lang="es-ES" dirty="0">
                        <a:latin typeface="Tw Cen MT" panose="020B0602020104020603" pitchFamily="34" charset="0"/>
                      </a:endParaRPr>
                    </a:p>
                  </a:txBody>
                  <a:tcPr/>
                </a:tc>
              </a:tr>
              <a:tr h="370840">
                <a:tc>
                  <a:txBody>
                    <a:bodyPr/>
                    <a:lstStyle/>
                    <a:p>
                      <a:pPr algn="ctr"/>
                      <a:r>
                        <a:rPr lang="es-ES" dirty="0" smtClean="0">
                          <a:latin typeface="Tw Cen MT" panose="020B0602020104020603" pitchFamily="34" charset="0"/>
                        </a:rPr>
                        <a:t>2º BCT</a:t>
                      </a:r>
                      <a:endParaRPr lang="es-ES" dirty="0">
                        <a:latin typeface="Tw Cen MT" panose="020B0602020104020603" pitchFamily="34" charset="0"/>
                      </a:endParaRPr>
                    </a:p>
                  </a:txBody>
                  <a:tcPr/>
                </a:tc>
                <a:tc>
                  <a:txBody>
                    <a:bodyPr/>
                    <a:lstStyle/>
                    <a:p>
                      <a:pPr algn="ctr"/>
                      <a:r>
                        <a:rPr lang="es-ES" dirty="0" smtClean="0">
                          <a:latin typeface="Tw Cen MT" panose="020B0602020104020603" pitchFamily="34" charset="0"/>
                        </a:rPr>
                        <a:t>3.8</a:t>
                      </a:r>
                      <a:endParaRPr lang="es-ES" dirty="0">
                        <a:latin typeface="Tw Cen MT" panose="020B0602020104020603" pitchFamily="34" charset="0"/>
                      </a:endParaRPr>
                    </a:p>
                  </a:txBody>
                  <a:tcPr/>
                </a:tc>
                <a:tc>
                  <a:txBody>
                    <a:bodyPr/>
                    <a:lstStyle/>
                    <a:p>
                      <a:pPr algn="l"/>
                      <a:r>
                        <a:rPr lang="es-ES" dirty="0" smtClean="0">
                          <a:latin typeface="Tw Cen MT" panose="020B0602020104020603" pitchFamily="34" charset="0"/>
                        </a:rPr>
                        <a:t>D. ANTONIO MOLINA GARCÍA</a:t>
                      </a:r>
                      <a:endParaRPr lang="es-ES" dirty="0">
                        <a:latin typeface="Tw Cen MT" panose="020B0602020104020603" pitchFamily="34" charset="0"/>
                      </a:endParaRPr>
                    </a:p>
                  </a:txBody>
                  <a:tcPr/>
                </a:tc>
              </a:tr>
            </a:tbl>
          </a:graphicData>
        </a:graphic>
      </p:graphicFrame>
    </p:spTree>
    <p:custDataLst>
      <p:tags r:id="rId1"/>
    </p:custDataLst>
    <p:extLst>
      <p:ext uri="{BB962C8B-B14F-4D97-AF65-F5344CB8AC3E}">
        <p14:creationId xmlns:p14="http://schemas.microsoft.com/office/powerpoint/2010/main" val="3751777003"/>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fontScale="90000"/>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DISTRIBUCIÓN DE AULAS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pic>
        <p:nvPicPr>
          <p:cNvPr id="9" name="8 Marcador de contenido"/>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95535" y="692696"/>
            <a:ext cx="8518389" cy="57765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08400446"/>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AGRUPAMIENTOS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sp>
        <p:nvSpPr>
          <p:cNvPr id="5" name="Content Placeholder 4"/>
          <p:cNvSpPr>
            <a:spLocks noGrp="1"/>
          </p:cNvSpPr>
          <p:nvPr>
            <p:ph idx="1"/>
          </p:nvPr>
        </p:nvSpPr>
        <p:spPr>
          <a:xfrm>
            <a:off x="251520" y="4725145"/>
            <a:ext cx="8208912" cy="1442864"/>
          </a:xfrm>
        </p:spPr>
        <p:style>
          <a:lnRef idx="0">
            <a:schemeClr val="accent6"/>
          </a:lnRef>
          <a:fillRef idx="3">
            <a:schemeClr val="accent6"/>
          </a:fillRef>
          <a:effectRef idx="3">
            <a:schemeClr val="accent6"/>
          </a:effectRef>
          <a:fontRef idx="minor">
            <a:schemeClr val="lt1"/>
          </a:fontRef>
        </p:style>
        <p:txBody>
          <a:bodyPr>
            <a:noAutofit/>
          </a:bodyPr>
          <a:lstStyle/>
          <a:p>
            <a:pPr marL="0" indent="0" algn="ctr">
              <a:buNone/>
            </a:pPr>
            <a:r>
              <a:rPr lang="es-ES" sz="1800" b="1" dirty="0" smtClean="0">
                <a:solidFill>
                  <a:schemeClr val="accent6">
                    <a:lumMod val="75000"/>
                  </a:schemeClr>
                </a:solidFill>
                <a:effectLst>
                  <a:outerShdw blurRad="38100" dist="38100" dir="2700000" algn="tl">
                    <a:srgbClr val="000000">
                      <a:alpha val="43137"/>
                    </a:srgbClr>
                  </a:outerShdw>
                </a:effectLst>
                <a:latin typeface="Tw Cen MT" panose="020B0602020104020603" pitchFamily="34" charset="0"/>
              </a:rPr>
              <a:t>POR TANTO, Y DADO QUE SÓLO SE HAN TENIDO EN CUENTA CRITERIOS DE AGRUPAMIENTO DE TIPO PEDAGÓGICO.</a:t>
            </a:r>
          </a:p>
          <a:p>
            <a:pPr marL="0" indent="0" algn="ctr">
              <a:buNone/>
            </a:pPr>
            <a:r>
              <a:rPr lang="es-ES" sz="2400" b="1" dirty="0" smtClean="0">
                <a:solidFill>
                  <a:srgbClr val="C00000"/>
                </a:solidFill>
                <a:effectLst>
                  <a:outerShdw blurRad="38100" dist="38100" dir="2700000" algn="tl">
                    <a:srgbClr val="000000">
                      <a:alpha val="43137"/>
                    </a:srgbClr>
                  </a:outerShdw>
                </a:effectLst>
                <a:latin typeface="Tw Cen MT" panose="020B0602020104020603" pitchFamily="34" charset="0"/>
              </a:rPr>
              <a:t>NO SE AUTORIZARÁN CAMBIOS DE GRUPO DEL ALUMNADO</a:t>
            </a:r>
            <a:endParaRPr lang="es-ES" sz="2400" b="1" dirty="0">
              <a:solidFill>
                <a:srgbClr val="C00000"/>
              </a:solidFill>
              <a:effectLst>
                <a:outerShdw blurRad="38100" dist="38100" dir="2700000" algn="tl">
                  <a:srgbClr val="000000">
                    <a:alpha val="43137"/>
                  </a:srgbClr>
                </a:outerShdw>
              </a:effectLst>
              <a:latin typeface="Tw Cen MT" panose="020B0602020104020603" pitchFamily="34" charset="0"/>
            </a:endParaRPr>
          </a:p>
          <a:p>
            <a:pPr marL="0" indent="0">
              <a:buNone/>
            </a:pPr>
            <a:endParaRPr lang="es-E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908720"/>
            <a:ext cx="3024336" cy="33402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4" y="899428"/>
            <a:ext cx="5400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S" dirty="0" smtClean="0">
                <a:latin typeface="Tw Cen MT" panose="020B0602020104020603" pitchFamily="34" charset="0"/>
              </a:rPr>
              <a:t>Criterios utilizados para el agrupamiento </a:t>
            </a:r>
            <a:r>
              <a:rPr lang="es-ES" dirty="0" smtClean="0"/>
              <a:t>:</a:t>
            </a:r>
            <a:endParaRPr lang="es-ES" dirty="0"/>
          </a:p>
        </p:txBody>
      </p:sp>
      <p:sp>
        <p:nvSpPr>
          <p:cNvPr id="8" name="7 CuadroTexto"/>
          <p:cNvSpPr txBox="1"/>
          <p:nvPr/>
        </p:nvSpPr>
        <p:spPr>
          <a:xfrm>
            <a:off x="467544" y="1268760"/>
            <a:ext cx="5400600" cy="2062103"/>
          </a:xfrm>
          <a:prstGeom prst="rect">
            <a:avLst/>
          </a:prstGeom>
          <a:noFill/>
        </p:spPr>
        <p:txBody>
          <a:bodyPr wrap="square" rtlCol="0">
            <a:spAutoFit/>
          </a:bodyPr>
          <a:lstStyle/>
          <a:p>
            <a:pPr marL="285750" indent="-285750">
              <a:buBlip>
                <a:blip r:embed="rId5"/>
              </a:buBlip>
            </a:pPr>
            <a:r>
              <a:rPr lang="es-ES" sz="1600" dirty="0" smtClean="0">
                <a:latin typeface="Tw Cen MT" panose="020B0602020104020603" pitchFamily="34" charset="0"/>
              </a:rPr>
              <a:t>En 1º ESO Informes de tránsito emitidos por los C.E.I.P.</a:t>
            </a:r>
          </a:p>
          <a:p>
            <a:pPr marL="285750" indent="-285750">
              <a:buBlip>
                <a:blip r:embed="rId5"/>
              </a:buBlip>
            </a:pPr>
            <a:r>
              <a:rPr lang="es-ES" sz="1600" dirty="0" smtClean="0">
                <a:latin typeface="Tw Cen MT" panose="020B0602020104020603" pitchFamily="34" charset="0"/>
              </a:rPr>
              <a:t>Informes del Orientador del Centro </a:t>
            </a:r>
          </a:p>
          <a:p>
            <a:pPr marL="285750" indent="-285750">
              <a:buBlip>
                <a:blip r:embed="rId5"/>
              </a:buBlip>
            </a:pPr>
            <a:r>
              <a:rPr lang="es-ES" sz="1600" dirty="0" smtClean="0">
                <a:latin typeface="Tw Cen MT" panose="020B0602020104020603" pitchFamily="34" charset="0"/>
              </a:rPr>
              <a:t>Decisiones de los Equipos Educativos en la Evaluación Final</a:t>
            </a:r>
          </a:p>
          <a:p>
            <a:pPr marL="285750" indent="-285750">
              <a:buBlip>
                <a:blip r:embed="rId5"/>
              </a:buBlip>
            </a:pPr>
            <a:r>
              <a:rPr lang="es-ES" sz="1600" dirty="0" smtClean="0">
                <a:latin typeface="Tw Cen MT" panose="020B0602020104020603" pitchFamily="34" charset="0"/>
              </a:rPr>
              <a:t>Reparto proporcional del alumnado repetidor</a:t>
            </a:r>
          </a:p>
          <a:p>
            <a:pPr marL="285750" indent="-285750">
              <a:buBlip>
                <a:blip r:embed="rId5"/>
              </a:buBlip>
            </a:pPr>
            <a:r>
              <a:rPr lang="es-ES" sz="1600" dirty="0" smtClean="0">
                <a:latin typeface="Tw Cen MT" panose="020B0602020104020603" pitchFamily="34" charset="0"/>
              </a:rPr>
              <a:t>Reparto proporcional del alumnado conflictivo </a:t>
            </a:r>
          </a:p>
          <a:p>
            <a:pPr marL="285750" indent="-285750">
              <a:buBlip>
                <a:blip r:embed="rId5"/>
              </a:buBlip>
            </a:pPr>
            <a:r>
              <a:rPr lang="es-ES" sz="1600" dirty="0" smtClean="0">
                <a:latin typeface="Tw Cen MT" panose="020B0602020104020603" pitchFamily="34" charset="0"/>
              </a:rPr>
              <a:t>Reparto proporcional de alumnos y alumnas</a:t>
            </a:r>
          </a:p>
          <a:p>
            <a:pPr marL="285750" indent="-285750">
              <a:buBlip>
                <a:blip r:embed="rId5"/>
              </a:buBlip>
            </a:pPr>
            <a:r>
              <a:rPr lang="es-ES" sz="1600" dirty="0" smtClean="0">
                <a:latin typeface="Tw Cen MT" panose="020B0602020104020603" pitchFamily="34" charset="0"/>
              </a:rPr>
              <a:t>Alumnado con una incompatibilidad manifiesta</a:t>
            </a:r>
          </a:p>
          <a:p>
            <a:pPr marL="285750" indent="-285750">
              <a:buBlip>
                <a:blip r:embed="rId5"/>
              </a:buBlip>
            </a:pPr>
            <a:endParaRPr lang="es-ES" sz="1600" dirty="0">
              <a:latin typeface="Tw Cen MT" panose="020B0602020104020603" pitchFamily="34" charset="0"/>
            </a:endParaRPr>
          </a:p>
        </p:txBody>
      </p:sp>
      <p:sp>
        <p:nvSpPr>
          <p:cNvPr id="10" name="9 CuadroTexto"/>
          <p:cNvSpPr txBox="1"/>
          <p:nvPr/>
        </p:nvSpPr>
        <p:spPr>
          <a:xfrm>
            <a:off x="467544" y="3068960"/>
            <a:ext cx="5400600" cy="830997"/>
          </a:xfrm>
          <a:prstGeom prst="rect">
            <a:avLst/>
          </a:prstGeom>
          <a:noFill/>
        </p:spPr>
        <p:txBody>
          <a:bodyPr wrap="square" rtlCol="0">
            <a:spAutoFit/>
          </a:bodyPr>
          <a:lstStyle/>
          <a:p>
            <a:pPr marL="285750" indent="-285750">
              <a:buBlip>
                <a:blip r:embed="rId6"/>
              </a:buBlip>
            </a:pPr>
            <a:r>
              <a:rPr lang="es-ES" sz="1600" dirty="0" smtClean="0">
                <a:latin typeface="Tw Cen MT" panose="020B0602020104020603" pitchFamily="34" charset="0"/>
              </a:rPr>
              <a:t>No se ha tenido en cuenta ni materia optativa ni opción religiosa.</a:t>
            </a:r>
          </a:p>
          <a:p>
            <a:pPr marL="285750" indent="-285750">
              <a:buBlip>
                <a:blip r:embed="rId6"/>
              </a:buBlip>
            </a:pPr>
            <a:r>
              <a:rPr lang="es-ES" sz="1600" dirty="0" smtClean="0">
                <a:latin typeface="Tw Cen MT" panose="020B0602020104020603" pitchFamily="34" charset="0"/>
              </a:rPr>
              <a:t>No se han tenido en cuanta niveles de aprendizaje curricular</a:t>
            </a:r>
          </a:p>
        </p:txBody>
      </p:sp>
    </p:spTree>
    <p:custDataLst>
      <p:tags r:id="rId1"/>
    </p:custDataLst>
    <p:extLst>
      <p:ext uri="{BB962C8B-B14F-4D97-AF65-F5344CB8AC3E}">
        <p14:creationId xmlns:p14="http://schemas.microsoft.com/office/powerpoint/2010/main" val="272628795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228185" y="913782"/>
            <a:ext cx="2808311" cy="31242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4" y="899428"/>
            <a:ext cx="5400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S" dirty="0" smtClean="0">
                <a:latin typeface="Tw Cen MT" panose="020B0602020104020603" pitchFamily="34" charset="0"/>
              </a:rPr>
              <a:t>Derechos que se reconocen en el D. 327/2010</a:t>
            </a:r>
            <a:r>
              <a:rPr lang="es-ES" dirty="0" smtClean="0"/>
              <a:t>:</a:t>
            </a:r>
            <a:endParaRPr lang="es-ES" dirty="0"/>
          </a:p>
        </p:txBody>
      </p:sp>
      <p:sp>
        <p:nvSpPr>
          <p:cNvPr id="8" name="7 CuadroTexto"/>
          <p:cNvSpPr txBox="1"/>
          <p:nvPr/>
        </p:nvSpPr>
        <p:spPr>
          <a:xfrm>
            <a:off x="179512" y="1268760"/>
            <a:ext cx="6120680" cy="5016758"/>
          </a:xfrm>
          <a:prstGeom prst="rect">
            <a:avLst/>
          </a:prstGeom>
          <a:noFill/>
        </p:spPr>
        <p:txBody>
          <a:bodyPr wrap="square" rtlCol="0">
            <a:spAutoFit/>
          </a:bodyPr>
          <a:lstStyle/>
          <a:p>
            <a:pPr marL="285750" indent="-285750">
              <a:buBlip>
                <a:blip r:embed="rId5"/>
              </a:buBlip>
            </a:pPr>
            <a:r>
              <a:rPr lang="es-ES" sz="1600" dirty="0">
                <a:latin typeface="Tw Cen MT" panose="020B0602020104020603" pitchFamily="34" charset="0"/>
              </a:rPr>
              <a:t>Recibir el respeto y consideración por todos el personal del Instituto.</a:t>
            </a:r>
          </a:p>
          <a:p>
            <a:pPr marL="285750" indent="-285750">
              <a:buBlip>
                <a:blip r:embed="rId5"/>
              </a:buBlip>
            </a:pPr>
            <a:r>
              <a:rPr lang="es-ES" sz="1600" dirty="0">
                <a:latin typeface="Tw Cen MT" panose="020B0602020104020603" pitchFamily="34" charset="0"/>
              </a:rPr>
              <a:t> Participar en el proceso educativo</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Ser informadas de forma periódica sobre la evolución escolar de sus hijos e </a:t>
            </a:r>
            <a:r>
              <a:rPr lang="es-ES" sz="1600" dirty="0" smtClean="0">
                <a:latin typeface="Tw Cen MT" panose="020B0602020104020603" pitchFamily="34" charset="0"/>
              </a:rPr>
              <a:t>hijas</a:t>
            </a:r>
          </a:p>
          <a:p>
            <a:pPr marL="285750" indent="-285750">
              <a:buBlip>
                <a:blip r:embed="rId5"/>
              </a:buBlip>
            </a:pPr>
            <a:r>
              <a:rPr lang="es-ES" sz="1600" dirty="0">
                <a:latin typeface="Tw Cen MT" panose="020B0602020104020603" pitchFamily="34" charset="0"/>
              </a:rPr>
              <a:t>Ser oídas en las decisiones que afecten a la evolución escolar de sus hijos e hijas</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Ser informadas de los criterios de evaluación que serán aplicados a sus hijos e hijas</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Ser informadas puntualmente de las faltas de asistencia de sus hijos e hijas al instituto</a:t>
            </a:r>
            <a:r>
              <a:rPr lang="es-ES" sz="1600" dirty="0" smtClean="0">
                <a:latin typeface="Tw Cen MT" panose="020B0602020104020603" pitchFamily="34" charset="0"/>
              </a:rPr>
              <a:t>.</a:t>
            </a:r>
          </a:p>
          <a:p>
            <a:pPr marL="285750" indent="-285750">
              <a:buBlip>
                <a:blip r:embed="rId5"/>
              </a:buBlip>
            </a:pPr>
            <a:r>
              <a:rPr lang="es-ES" sz="1600" dirty="0" smtClean="0">
                <a:latin typeface="Tw Cen MT" panose="020B0602020104020603" pitchFamily="34" charset="0"/>
              </a:rPr>
              <a:t>Poder </a:t>
            </a:r>
            <a:r>
              <a:rPr lang="es-ES" sz="1600" dirty="0">
                <a:latin typeface="Tw Cen MT" panose="020B0602020104020603" pitchFamily="34" charset="0"/>
              </a:rPr>
              <a:t>suscribir compromisos educativos y compromisos de </a:t>
            </a:r>
            <a:r>
              <a:rPr lang="es-ES" sz="1600" dirty="0" smtClean="0">
                <a:latin typeface="Tw Cen MT" panose="020B0602020104020603" pitchFamily="34" charset="0"/>
              </a:rPr>
              <a:t>convivencia</a:t>
            </a:r>
          </a:p>
          <a:p>
            <a:pPr marL="285750" indent="-285750">
              <a:buBlip>
                <a:blip r:embed="rId5"/>
              </a:buBlip>
            </a:pPr>
            <a:r>
              <a:rPr lang="es-ES" sz="1600" dirty="0">
                <a:latin typeface="Tw Cen MT" panose="020B0602020104020603" pitchFamily="34" charset="0"/>
              </a:rPr>
              <a:t>Conocer el Plan de Centro</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Ser informadas de las normas de convivencia establecidas en el centro</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Recibir notificación puntual de las conductas contrarias o gravemente perjudiciales para la convivencia realizadas por sus hijos e hijas</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Recibir información sobre los libros de texto y los materiales didácticos adoptados en el instituto</a:t>
            </a:r>
            <a:r>
              <a:rPr lang="es-ES" sz="1600" dirty="0" smtClean="0">
                <a:latin typeface="Tw Cen MT" panose="020B0602020104020603" pitchFamily="34" charset="0"/>
              </a:rPr>
              <a:t>.</a:t>
            </a:r>
          </a:p>
          <a:p>
            <a:pPr marL="285750" indent="-285750">
              <a:buBlip>
                <a:blip r:embed="rId5"/>
              </a:buBlip>
            </a:pPr>
            <a:r>
              <a:rPr lang="es-ES" sz="1600" dirty="0">
                <a:latin typeface="Tw Cen MT" panose="020B0602020104020603" pitchFamily="34" charset="0"/>
              </a:rPr>
              <a:t>Utilizar las instalaciones del instituto en los términos que establezca el Consejo Escolar.</a:t>
            </a:r>
          </a:p>
        </p:txBody>
      </p:sp>
    </p:spTree>
    <p:custDataLst>
      <p:tags r:id="rId1"/>
    </p:custDataLst>
    <p:extLst>
      <p:ext uri="{BB962C8B-B14F-4D97-AF65-F5344CB8AC3E}">
        <p14:creationId xmlns:p14="http://schemas.microsoft.com/office/powerpoint/2010/main" val="287029413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3888432" cy="648072"/>
          </a:xfrm>
        </p:spPr>
        <p:txBody>
          <a:bodyPr>
            <a:normAutofit/>
          </a:bodyPr>
          <a:lstStyle/>
          <a:p>
            <a:pPr algn="ctr"/>
            <a:r>
              <a:rPr lang="es-ES" dirty="0" smtClean="0">
                <a:solidFill>
                  <a:schemeClr val="bg1"/>
                </a:solidFill>
                <a:effectLst>
                  <a:outerShdw blurRad="38100" dist="38100" dir="2700000" algn="tl">
                    <a:srgbClr val="000000">
                      <a:alpha val="43137"/>
                    </a:srgbClr>
                  </a:outerShdw>
                </a:effectLst>
                <a:latin typeface="Eras Medium ITC" panose="020B0602030504020804" pitchFamily="34" charset="0"/>
              </a:rPr>
              <a:t>FAMILIAS</a:t>
            </a:r>
            <a:endParaRPr lang="es-ES" dirty="0">
              <a:solidFill>
                <a:schemeClr val="bg1"/>
              </a:solidFill>
              <a:effectLst>
                <a:outerShdw blurRad="38100" dist="38100" dir="2700000" algn="tl">
                  <a:srgbClr val="000000">
                    <a:alpha val="43137"/>
                  </a:srgbClr>
                </a:outerShdw>
              </a:effectLst>
              <a:latin typeface="Eras Medium ITC" panose="020B0602030504020804" pitchFamily="34"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113293" y="1744935"/>
            <a:ext cx="2937765" cy="32682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style>
          <a:lnRef idx="2">
            <a:schemeClr val="accent6">
              <a:shade val="50000"/>
            </a:schemeClr>
          </a:lnRef>
          <a:fillRef idx="1">
            <a:schemeClr val="accent6"/>
          </a:fillRef>
          <a:effectRef idx="0">
            <a:schemeClr val="accent6"/>
          </a:effectRef>
          <a:fontRef idx="minor">
            <a:schemeClr val="lt1"/>
          </a:fontRef>
        </p:style>
      </p:pic>
      <p:sp>
        <p:nvSpPr>
          <p:cNvPr id="6" name="Content Placeholder 4"/>
          <p:cNvSpPr txBox="1">
            <a:spLocks/>
          </p:cNvSpPr>
          <p:nvPr/>
        </p:nvSpPr>
        <p:spPr>
          <a:xfrm>
            <a:off x="251520" y="1456903"/>
            <a:ext cx="5616624" cy="4708401"/>
          </a:xfrm>
          <a:prstGeom prst="rect">
            <a:avLst/>
          </a:prstGeom>
        </p:spPr>
        <p:txBody>
          <a:bodyPr vert="horz" lIns="91440" tIns="45720" rIns="91440" bIns="45720" rtlCol="0">
            <a:noAutofit/>
          </a:bodyPr>
          <a:lstStyle>
            <a:lvl1pPr marL="342900" indent="-342900" algn="l" defTabSz="914400" rtl="0" eaLnBrk="1" latinLnBrk="0" hangingPunct="1">
              <a:lnSpc>
                <a:spcPct val="150000"/>
              </a:lnSpc>
              <a:spcBef>
                <a:spcPts val="0"/>
              </a:spcBef>
              <a:buSzPct val="130000"/>
              <a:buFont typeface="Arial" pitchFamily="34" charset="0"/>
              <a:buChar char="•"/>
              <a:defRPr kumimoji="0" lang="es-ES" sz="2000" kern="1200">
                <a:solidFill>
                  <a:schemeClr val="tx1"/>
                </a:solidFill>
                <a:latin typeface="Georgia" pitchFamily="18" charset="0"/>
                <a:ea typeface="+mn-ea"/>
                <a:cs typeface="+mn-cs"/>
              </a:defRPr>
            </a:lvl1pPr>
            <a:lvl2pPr marL="571500" indent="-228600" algn="l" defTabSz="914400" rtl="0" eaLnBrk="1" latinLnBrk="0" hangingPunct="1">
              <a:lnSpc>
                <a:spcPct val="150000"/>
              </a:lnSpc>
              <a:spcBef>
                <a:spcPts val="0"/>
              </a:spcBef>
              <a:buSzPct val="60000"/>
              <a:buFont typeface="Courier New" pitchFamily="49" charset="0"/>
              <a:buChar char="o"/>
              <a:defRPr kumimoji="0" lang="es-ES" sz="1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kumimoji="0" lang="es-ES"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a:lstStyle>
          <a:p>
            <a:pPr marL="0" indent="0">
              <a:buFont typeface="Arial" pitchFamily="34" charset="0"/>
              <a:buNone/>
            </a:pPr>
            <a:endParaRPr lang="es-ES" sz="2400" dirty="0"/>
          </a:p>
        </p:txBody>
      </p:sp>
      <p:sp>
        <p:nvSpPr>
          <p:cNvPr id="3" name="2 CuadroTexto"/>
          <p:cNvSpPr txBox="1"/>
          <p:nvPr/>
        </p:nvSpPr>
        <p:spPr>
          <a:xfrm>
            <a:off x="467543" y="899428"/>
            <a:ext cx="842493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s-ES" dirty="0" smtClean="0">
                <a:latin typeface="Tw Cen MT" panose="020B0602020104020603" pitchFamily="34" charset="0"/>
              </a:rPr>
              <a:t>Deberes y Obligaciones que se reconocen en el D. 327/2010</a:t>
            </a:r>
            <a:r>
              <a:rPr lang="es-ES" dirty="0" smtClean="0"/>
              <a:t>:</a:t>
            </a:r>
            <a:endParaRPr lang="es-ES" dirty="0"/>
          </a:p>
        </p:txBody>
      </p:sp>
      <p:sp>
        <p:nvSpPr>
          <p:cNvPr id="8" name="7 CuadroTexto"/>
          <p:cNvSpPr txBox="1"/>
          <p:nvPr/>
        </p:nvSpPr>
        <p:spPr>
          <a:xfrm>
            <a:off x="232933" y="1607314"/>
            <a:ext cx="6067876" cy="4524315"/>
          </a:xfrm>
          <a:prstGeom prst="rect">
            <a:avLst/>
          </a:prstGeom>
          <a:noFill/>
        </p:spPr>
        <p:txBody>
          <a:bodyPr wrap="square" rtlCol="0">
            <a:spAutoFit/>
          </a:bodyPr>
          <a:lstStyle/>
          <a:p>
            <a:pPr marL="285750" indent="-285750" algn="just">
              <a:buBlip>
                <a:blip r:embed="rId5"/>
              </a:buBlip>
            </a:pPr>
            <a:r>
              <a:rPr lang="es-ES" sz="1600" dirty="0">
                <a:latin typeface="Tw Cen MT" panose="020B0602020104020603" pitchFamily="34" charset="0"/>
              </a:rPr>
              <a:t>Los padres y las madres o representantes legales, como principales responsables que son de la educación de sus hijos e hijas o pupilos, tienen la </a:t>
            </a:r>
            <a:r>
              <a:rPr lang="es-ES" sz="1600" dirty="0">
                <a:effectLst>
                  <a:glow rad="228600">
                    <a:schemeClr val="accent2">
                      <a:satMod val="175000"/>
                      <a:alpha val="40000"/>
                    </a:schemeClr>
                  </a:glow>
                </a:effectLst>
                <a:latin typeface="Tw Cen MT" panose="020B0602020104020603" pitchFamily="34" charset="0"/>
              </a:rPr>
              <a:t>obligación</a:t>
            </a:r>
            <a:r>
              <a:rPr lang="es-ES" sz="1600" dirty="0">
                <a:latin typeface="Tw Cen MT" panose="020B0602020104020603" pitchFamily="34" charset="0"/>
              </a:rPr>
              <a:t> de colaborar con los institutos de educación secundaria y con el profesorado, especialmente durante la educación secundaria obligatoria. </a:t>
            </a:r>
            <a:endParaRPr lang="es-ES" sz="1600" dirty="0" smtClean="0">
              <a:latin typeface="Tw Cen MT" panose="020B0602020104020603" pitchFamily="34" charset="0"/>
            </a:endParaRPr>
          </a:p>
          <a:p>
            <a:pPr marL="285750" indent="-285750" algn="just">
              <a:buBlip>
                <a:blip r:embed="rId5"/>
              </a:buBlip>
            </a:pPr>
            <a:r>
              <a:rPr lang="es-ES" sz="1600" dirty="0" smtClean="0">
                <a:latin typeface="Tw Cen MT" panose="020B0602020104020603" pitchFamily="34" charset="0"/>
              </a:rPr>
              <a:t>Tienen la obligación de estimular </a:t>
            </a:r>
            <a:r>
              <a:rPr lang="es-ES" sz="1600" dirty="0">
                <a:latin typeface="Tw Cen MT" panose="020B0602020104020603" pitchFamily="34" charset="0"/>
              </a:rPr>
              <a:t>a sus hijos e hijas en la realización de las actividades escolares que les hayan sido asignadas por el </a:t>
            </a:r>
            <a:r>
              <a:rPr lang="es-ES" sz="1600" dirty="0" smtClean="0">
                <a:latin typeface="Tw Cen MT" panose="020B0602020104020603" pitchFamily="34" charset="0"/>
              </a:rPr>
              <a:t>profesorado para </a:t>
            </a:r>
            <a:r>
              <a:rPr lang="es-ES" sz="1600" dirty="0">
                <a:latin typeface="Tw Cen MT" panose="020B0602020104020603" pitchFamily="34" charset="0"/>
              </a:rPr>
              <a:t>la consolidación de su aprendizaje </a:t>
            </a:r>
            <a:endParaRPr lang="es-ES" sz="1600" dirty="0" smtClean="0">
              <a:latin typeface="Tw Cen MT" panose="020B0602020104020603" pitchFamily="34" charset="0"/>
            </a:endParaRPr>
          </a:p>
          <a:p>
            <a:pPr marL="285750" indent="-285750" algn="just">
              <a:buBlip>
                <a:blip r:embed="rId5"/>
              </a:buBlip>
            </a:pPr>
            <a:r>
              <a:rPr lang="es-ES" sz="1600" dirty="0" smtClean="0">
                <a:latin typeface="Tw Cen MT" panose="020B0602020104020603" pitchFamily="34" charset="0"/>
              </a:rPr>
              <a:t>Respetar </a:t>
            </a:r>
            <a:r>
              <a:rPr lang="es-ES" sz="1600" dirty="0">
                <a:latin typeface="Tw Cen MT" panose="020B0602020104020603" pitchFamily="34" charset="0"/>
              </a:rPr>
              <a:t>la autoridad y orientaciones del </a:t>
            </a:r>
            <a:r>
              <a:rPr lang="es-ES" sz="1600" dirty="0" smtClean="0">
                <a:latin typeface="Tw Cen MT" panose="020B0602020104020603" pitchFamily="34" charset="0"/>
              </a:rPr>
              <a:t>profesorado, del personal del Centro y de las Normas de Convivencia.</a:t>
            </a:r>
          </a:p>
          <a:p>
            <a:pPr marL="285750" indent="-285750" algn="just">
              <a:buBlip>
                <a:blip r:embed="rId5"/>
              </a:buBlip>
            </a:pPr>
            <a:r>
              <a:rPr lang="es-ES" sz="1600" dirty="0">
                <a:latin typeface="Tw Cen MT" panose="020B0602020104020603" pitchFamily="34" charset="0"/>
              </a:rPr>
              <a:t>Procurar que sus hijos e hijas conserven y mantengan en buen estado los libros de texto y el material didáctico cedido por los institutos de educación secundaria</a:t>
            </a:r>
            <a:r>
              <a:rPr lang="es-ES" sz="1600" dirty="0" smtClean="0">
                <a:latin typeface="Tw Cen MT" panose="020B0602020104020603" pitchFamily="34" charset="0"/>
              </a:rPr>
              <a:t>.</a:t>
            </a:r>
          </a:p>
          <a:p>
            <a:pPr marL="285750" indent="-285750" algn="just">
              <a:buBlip>
                <a:blip r:embed="rId5"/>
              </a:buBlip>
            </a:pPr>
            <a:r>
              <a:rPr lang="es-ES" sz="1600" dirty="0">
                <a:latin typeface="Tw Cen MT" panose="020B0602020104020603" pitchFamily="34" charset="0"/>
              </a:rPr>
              <a:t>Cumplir </a:t>
            </a:r>
            <a:r>
              <a:rPr lang="es-ES" sz="1600" dirty="0" smtClean="0">
                <a:latin typeface="Tw Cen MT" panose="020B0602020104020603" pitchFamily="34" charset="0"/>
              </a:rPr>
              <a:t>y hacer cumplir a sus hijos/as con </a:t>
            </a:r>
            <a:r>
              <a:rPr lang="es-ES" sz="1600" dirty="0">
                <a:latin typeface="Tw Cen MT" panose="020B0602020104020603" pitchFamily="34" charset="0"/>
              </a:rPr>
              <a:t>las obligaciones contraídas en los compromisos educativos y de convivencia que hubieran suscrito con el instituto</a:t>
            </a:r>
            <a:r>
              <a:rPr lang="es-ES" sz="1600" dirty="0" smtClean="0">
                <a:latin typeface="Tw Cen MT" panose="020B0602020104020603" pitchFamily="34" charset="0"/>
              </a:rPr>
              <a:t>.</a:t>
            </a:r>
          </a:p>
          <a:p>
            <a:pPr marL="285750" indent="-285750" algn="just">
              <a:buBlip>
                <a:blip r:embed="rId5"/>
              </a:buBlip>
            </a:pPr>
            <a:r>
              <a:rPr lang="es-ES" sz="1600" dirty="0" smtClean="0">
                <a:latin typeface="Tw Cen MT" panose="020B0602020104020603" pitchFamily="34" charset="0"/>
              </a:rPr>
              <a:t>Procurar la asistencia diaria al Centro Educativo y justificar debidamente las ausencias justificadas ante los tutores docentes</a:t>
            </a:r>
          </a:p>
        </p:txBody>
      </p:sp>
    </p:spTree>
    <p:custDataLst>
      <p:tags r:id="rId1"/>
    </p:custDataLst>
    <p:extLst>
      <p:ext uri="{BB962C8B-B14F-4D97-AF65-F5344CB8AC3E}">
        <p14:creationId xmlns:p14="http://schemas.microsoft.com/office/powerpoint/2010/main" val="1078228793"/>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1.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2.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16.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7.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18.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3.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6.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7.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8.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9.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heme/theme1.xml><?xml version="1.0" encoding="utf-8"?>
<a:theme xmlns:a="http://schemas.openxmlformats.org/drawingml/2006/main" name="Informe de estado del proyec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3857</Words>
  <Application>Microsoft Office PowerPoint</Application>
  <PresentationFormat>Presentación en pantalla (4:3)</PresentationFormat>
  <Paragraphs>351</Paragraphs>
  <Slides>23</Slides>
  <Notes>23</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Informe de estado del proyecto</vt:lpstr>
      <vt:lpstr>BIENVENIDOS/AS AL CURSO 2016/2017 </vt:lpstr>
      <vt:lpstr>HORARIOS</vt:lpstr>
      <vt:lpstr>HORARIOS</vt:lpstr>
      <vt:lpstr>HORARIOS</vt:lpstr>
      <vt:lpstr>GRUPOS Y TUTORES</vt:lpstr>
      <vt:lpstr>DISTRIBUCIÓN DE AULAS</vt:lpstr>
      <vt:lpstr>AGRUPAMIENTOS</vt:lpstr>
      <vt:lpstr>FAMILIAS</vt:lpstr>
      <vt:lpstr>FAMILIAS</vt:lpstr>
      <vt:lpstr>FAMILIAS</vt:lpstr>
      <vt:lpstr>FAMILIAS</vt:lpstr>
      <vt:lpstr>FAMILIAS</vt:lpstr>
      <vt:lpstr>FAMILIAS</vt:lpstr>
      <vt:lpstr>FAMILIAS</vt:lpstr>
      <vt:lpstr>Es OBLIGACIÓN  del alumnado la asistencia diaria y a su hora a clase, y sobre  los tutores legales recae la RESPONSABILIDAD Y OBLIGACIÓN  de procurar que esto sea así . Cuando los padres/madres reciban comunicación del Centro de la ausencia de un alumno deberán proceder de la siguiente forma</vt:lpstr>
      <vt:lpstr>Es OBLIGACIÓN  del alumnado la asistencia diaria y a su hora a clase, y sobre  los tutores legales recae la RESPONSABILIDAD Y OBLIGACIÓN  de procurar que esto sea así . Cuando los padres/madres reciban comunicación del Centro de la ausencia de un alumno deberán proceder de la siguiente forma</vt:lpstr>
      <vt:lpstr>Es OBLIGACIÓN  del alumnado la asistencia diaria y a su hora a clase, y sobre  los tutores legales recae la RESPONSABILIDAD Y OBLIGACIÓN  de procurar que esto sea así . Cuando los padres/madres reciban comunicación del Centro de la ausencia de un alumno deberán proceder de la siguiente forma</vt:lpstr>
      <vt:lpstr>NORMAS DE CONVIVENCIA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2013-09-15T18:16:48Z</dcterms:created>
  <dcterms:modified xsi:type="dcterms:W3CDTF">2016-09-19T08:47:17Z</dcterms:modified>
</cp:coreProperties>
</file>